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5" r:id="rId4"/>
  </p:sldMasterIdLst>
  <p:notesMasterIdLst>
    <p:notesMasterId r:id="rId31"/>
  </p:notesMasterIdLst>
  <p:sldIdLst>
    <p:sldId id="256" r:id="rId5"/>
    <p:sldId id="267" r:id="rId6"/>
    <p:sldId id="302" r:id="rId7"/>
    <p:sldId id="303" r:id="rId8"/>
    <p:sldId id="298" r:id="rId9"/>
    <p:sldId id="299" r:id="rId10"/>
    <p:sldId id="300" r:id="rId11"/>
    <p:sldId id="301" r:id="rId12"/>
    <p:sldId id="304" r:id="rId13"/>
    <p:sldId id="305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277" r:id="rId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08" autoAdjust="0"/>
    <p:restoredTop sz="94660"/>
  </p:normalViewPr>
  <p:slideViewPr>
    <p:cSldViewPr>
      <p:cViewPr varScale="1">
        <p:scale>
          <a:sx n="84" d="100"/>
          <a:sy n="84" d="100"/>
        </p:scale>
        <p:origin x="-1416" y="-67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F4F64A-AF4D-43A5-8792-5903ABF3702F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D55AEB-4C5B-4848-860D-E778DA222F2E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95532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our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simulation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coninuous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space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The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corner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stone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concept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newton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‘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law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mass m, out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acting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will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now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just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briefly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consider</a:t>
            </a:r>
            <a:r>
              <a:rPr lang="de-CH" dirty="0"/>
              <a:t> </a:t>
            </a:r>
            <a:r>
              <a:rPr lang="de-CH" dirty="0" smtClean="0"/>
              <a:t>in </a:t>
            </a:r>
            <a:r>
              <a:rPr lang="de-CH" dirty="0" err="1" smtClean="0"/>
              <a:t>our</a:t>
            </a:r>
            <a:r>
              <a:rPr lang="de-CH" dirty="0" smtClean="0"/>
              <a:t> </a:t>
            </a:r>
            <a:r>
              <a:rPr lang="de-CH" dirty="0" err="1" smtClean="0"/>
              <a:t>simulation</a:t>
            </a:r>
            <a:r>
              <a:rPr lang="de-CH" dirty="0" smtClean="0"/>
              <a:t>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since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wants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speed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vi,0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into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desired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direction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ei,0,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acting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him</a:t>
            </a:r>
            <a:endParaRPr lang="de-CH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de-CH" dirty="0"/>
          </a:p>
          <a:p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particle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cutoff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area</a:t>
            </a:r>
            <a:r>
              <a:rPr lang="de-CH" dirty="0" smtClean="0"/>
              <a:t>. </a:t>
            </a:r>
            <a:r>
              <a:rPr lang="de-CH" dirty="0" err="1" smtClean="0"/>
              <a:t>only</a:t>
            </a:r>
            <a:r>
              <a:rPr lang="de-CH" dirty="0" smtClean="0"/>
              <a:t>  </a:t>
            </a:r>
            <a:r>
              <a:rPr lang="de-CH" dirty="0" err="1" smtClean="0"/>
              <a:t>the</a:t>
            </a:r>
            <a:r>
              <a:rPr lang="de-CH" dirty="0" smtClean="0"/>
              <a:t> </a:t>
            </a:r>
            <a:r>
              <a:rPr lang="de-CH" dirty="0" err="1" smtClean="0"/>
              <a:t>walls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within</a:t>
            </a:r>
            <a:r>
              <a:rPr lang="de-CH" dirty="0" smtClean="0"/>
              <a:t> 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area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 </a:t>
            </a:r>
            <a:r>
              <a:rPr lang="de-CH" dirty="0" err="1" smtClean="0"/>
              <a:t>interact</a:t>
            </a:r>
            <a:r>
              <a:rPr lang="de-CH" dirty="0" smtClean="0"/>
              <a:t> </a:t>
            </a:r>
            <a:r>
              <a:rPr lang="de-CH" dirty="0" err="1" smtClean="0"/>
              <a:t>with</a:t>
            </a:r>
            <a:r>
              <a:rPr lang="de-CH" dirty="0" smtClean="0"/>
              <a:t> </a:t>
            </a:r>
            <a:r>
              <a:rPr lang="de-CH" dirty="0" err="1" smtClean="0"/>
              <a:t>this</a:t>
            </a:r>
            <a:r>
              <a:rPr lang="de-CH" dirty="0" smtClean="0"/>
              <a:t> </a:t>
            </a:r>
            <a:r>
              <a:rPr lang="de-CH" dirty="0" err="1" smtClean="0"/>
              <a:t>agent</a:t>
            </a:r>
            <a:r>
              <a:rPr lang="de-CH" dirty="0" smtClean="0"/>
              <a:t>.</a:t>
            </a: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 in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addition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fd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have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forces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walls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respond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approching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agents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force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fw</a:t>
            </a:r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de-CH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course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interaction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other</a:t>
            </a:r>
            <a:r>
              <a:rPr lang="de-CH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de-CH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agents</a:t>
            </a: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5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071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32DB8CFA-7DF8-4B93-8C26-3CCE952E9719}" type="slidenum">
              <a:rPr lang="en-US">
                <a:solidFill>
                  <a:prstClr val="white"/>
                </a:solidFill>
              </a:rPr>
              <a:pPr/>
              <a:t>21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5361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2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8DFF3E1-EF1A-40A1-89FE-8BE80C9D818E}" type="slidenum">
              <a:rPr lang="en-US">
                <a:solidFill>
                  <a:prstClr val="white"/>
                </a:solidFill>
              </a:rPr>
              <a:pPr/>
              <a:t>22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6385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6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90746A10-5D5E-4638-A5BF-B0891BD0C175}" type="slidenum">
              <a:rPr lang="en-US">
                <a:solidFill>
                  <a:prstClr val="white"/>
                </a:solidFill>
              </a:rPr>
              <a:pPr/>
              <a:t>23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740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741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700069C-5794-4F35-85EC-544DCE9DD257}" type="slidenum">
              <a:rPr lang="en-US">
                <a:solidFill>
                  <a:prstClr val="white"/>
                </a:solidFill>
              </a:rPr>
              <a:pPr/>
              <a:t>24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843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C7AA2066-312A-4B86-A4EB-8BFADA1D38A2}" type="slidenum">
              <a:rPr lang="en-US">
                <a:solidFill>
                  <a:prstClr val="white"/>
                </a:solidFill>
              </a:rPr>
              <a:pPr/>
              <a:t>25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945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945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implementation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previous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project</a:t>
            </a:r>
            <a:r>
              <a:rPr lang="de-CH" baseline="0" dirty="0" smtClean="0"/>
              <a:t>.  </a:t>
            </a:r>
            <a:r>
              <a:rPr lang="de-CH" baseline="0" dirty="0" err="1" smtClean="0"/>
              <a:t>Means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already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basic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run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. </a:t>
            </a:r>
          </a:p>
          <a:p>
            <a:r>
              <a:rPr lang="de-CH" baseline="0" dirty="0" err="1" smtClean="0"/>
              <a:t>Nevertheless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spent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lot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understanding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modifying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make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fit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purposes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smtClean="0"/>
              <a:t>I will </a:t>
            </a:r>
            <a:r>
              <a:rPr lang="de-CH" baseline="0" dirty="0" err="1" smtClean="0"/>
              <a:t>give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you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short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view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modifications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also </a:t>
            </a:r>
            <a:r>
              <a:rPr lang="de-CH" baseline="0" dirty="0" err="1" smtClean="0"/>
              <a:t>mention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difficulties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hugh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numbers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pixels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workign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85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biggest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extension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made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 was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exits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needed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some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applications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model</a:t>
            </a:r>
            <a:endParaRPr lang="de-CH" baseline="0" dirty="0" smtClean="0"/>
          </a:p>
          <a:p>
            <a:r>
              <a:rPr lang="de-CH" baseline="0" dirty="0" smtClean="0"/>
              <a:t> </a:t>
            </a:r>
          </a:p>
          <a:p>
            <a:r>
              <a:rPr lang="de-CH" baseline="0" dirty="0" err="1" smtClean="0"/>
              <a:t>first</a:t>
            </a:r>
            <a:r>
              <a:rPr lang="de-CH" baseline="0" dirty="0" smtClean="0"/>
              <a:t>:</a:t>
            </a:r>
          </a:p>
          <a:p>
            <a:r>
              <a:rPr lang="de-CH" baseline="0" dirty="0" smtClean="0">
                <a:sym typeface="Wingdings" pitchFamily="2" charset="2"/>
              </a:rPr>
              <a:t>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exits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now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arranged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floor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long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floor</a:t>
            </a:r>
            <a:endParaRPr lang="de-CH" baseline="0" dirty="0" smtClean="0"/>
          </a:p>
          <a:p>
            <a:r>
              <a:rPr lang="de-CH" baseline="0" dirty="0" err="1" smtClean="0"/>
              <a:t>then</a:t>
            </a:r>
            <a:r>
              <a:rPr lang="de-CH" baseline="0" dirty="0" smtClean="0"/>
              <a:t>:</a:t>
            </a:r>
          </a:p>
          <a:p>
            <a:r>
              <a:rPr lang="de-CH" baseline="0" dirty="0" smtClean="0">
                <a:sym typeface="Wingdings" pitchFamily="2" charset="2"/>
              </a:rPr>
              <a:t></a:t>
            </a:r>
            <a:r>
              <a:rPr lang="de-CH" baseline="0" dirty="0" err="1" smtClean="0">
                <a:sym typeface="Wingdings" pitchFamily="2" charset="2"/>
              </a:rPr>
              <a:t>we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can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have</a:t>
            </a:r>
            <a:r>
              <a:rPr lang="de-CH" baseline="0" dirty="0" smtClean="0">
                <a:sym typeface="Wingdings" pitchFamily="2" charset="2"/>
              </a:rPr>
              <a:t> multiple </a:t>
            </a:r>
            <a:r>
              <a:rPr lang="de-CH" baseline="0" dirty="0" err="1" smtClean="0">
                <a:sym typeface="Wingdings" pitchFamily="2" charset="2"/>
              </a:rPr>
              <a:t>exits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and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to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make</a:t>
            </a:r>
            <a:r>
              <a:rPr lang="de-CH" baseline="0" dirty="0" smtClean="0">
                <a:sym typeface="Wingdings" pitchFamily="2" charset="2"/>
              </a:rPr>
              <a:t> a </a:t>
            </a:r>
            <a:r>
              <a:rPr lang="de-CH" baseline="0" dirty="0" err="1" smtClean="0">
                <a:sym typeface="Wingdings" pitchFamily="2" charset="2"/>
              </a:rPr>
              <a:t>specific</a:t>
            </a:r>
            <a:r>
              <a:rPr lang="de-CH" baseline="0" dirty="0" smtClean="0">
                <a:sym typeface="Wingdings" pitchFamily="2" charset="2"/>
              </a:rPr>
              <a:t>  </a:t>
            </a:r>
            <a:r>
              <a:rPr lang="de-CH" baseline="0" dirty="0" err="1" smtClean="0">
                <a:sym typeface="Wingdings" pitchFamily="2" charset="2"/>
              </a:rPr>
              <a:t>access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possible</a:t>
            </a:r>
            <a:r>
              <a:rPr lang="de-CH" baseline="0" dirty="0" smtClean="0">
                <a:sym typeface="Wingdings" pitchFamily="2" charset="2"/>
              </a:rPr>
              <a:t>, </a:t>
            </a:r>
            <a:r>
              <a:rPr lang="de-CH" baseline="0" dirty="0" err="1" smtClean="0">
                <a:sym typeface="Wingdings" pitchFamily="2" charset="2"/>
              </a:rPr>
              <a:t>we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gave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each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exit</a:t>
            </a:r>
            <a:r>
              <a:rPr lang="de-CH" baseline="0" dirty="0" smtClean="0">
                <a:sym typeface="Wingdings" pitchFamily="2" charset="2"/>
              </a:rPr>
              <a:t> a </a:t>
            </a:r>
            <a:r>
              <a:rPr lang="de-CH" baseline="0" dirty="0" err="1" smtClean="0">
                <a:sym typeface="Wingdings" pitchFamily="2" charset="2"/>
              </a:rPr>
              <a:t>number</a:t>
            </a:r>
            <a:endParaRPr lang="de-CH" baseline="0" dirty="0" smtClean="0">
              <a:sym typeface="Wingdings" pitchFamily="2" charset="2"/>
            </a:endParaRPr>
          </a:p>
          <a:p>
            <a:r>
              <a:rPr lang="de-CH" baseline="0" dirty="0" err="1" smtClean="0">
                <a:sym typeface="Wingdings" pitchFamily="2" charset="2"/>
              </a:rPr>
              <a:t>and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finally</a:t>
            </a:r>
            <a:r>
              <a:rPr lang="de-CH" baseline="0" dirty="0" smtClean="0">
                <a:sym typeface="Wingdings" pitchFamily="2" charset="2"/>
              </a:rPr>
              <a:t>:</a:t>
            </a:r>
          </a:p>
          <a:p>
            <a:pPr marL="171450" indent="-171450">
              <a:buFont typeface="Wingdings"/>
              <a:buChar char="à"/>
            </a:pPr>
            <a:r>
              <a:rPr lang="de-CH" baseline="0" dirty="0" err="1" smtClean="0">
                <a:sym typeface="Wingdings" pitchFamily="2" charset="2"/>
              </a:rPr>
              <a:t>it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is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now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possible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to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close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exits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during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simulation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by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changing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them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into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walls</a:t>
            </a:r>
            <a:r>
              <a:rPr lang="de-CH" baseline="0" dirty="0" smtClean="0">
                <a:sym typeface="Wingdings" pitchFamily="2" charset="2"/>
              </a:rPr>
              <a:t>. </a:t>
            </a:r>
          </a:p>
          <a:p>
            <a:pPr marL="0" indent="0">
              <a:buFont typeface="Wingdings"/>
              <a:buNone/>
            </a:pPr>
            <a:r>
              <a:rPr lang="de-CH" baseline="0" dirty="0" err="1" smtClean="0">
                <a:sym typeface="Wingdings" pitchFamily="2" charset="2"/>
              </a:rPr>
              <a:t>for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our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standard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simulation</a:t>
            </a:r>
            <a:r>
              <a:rPr lang="de-CH" baseline="0" dirty="0" smtClean="0">
                <a:sym typeface="Wingdings" pitchFamily="2" charset="2"/>
              </a:rPr>
              <a:t>, </a:t>
            </a:r>
            <a:r>
              <a:rPr lang="de-CH" baseline="0" dirty="0" err="1" smtClean="0">
                <a:sym typeface="Wingdings" pitchFamily="2" charset="2"/>
              </a:rPr>
              <a:t>we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let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exits</a:t>
            </a:r>
            <a:r>
              <a:rPr lang="de-CH" baseline="0" dirty="0" smtClean="0">
                <a:sym typeface="Wingdings" pitchFamily="2" charset="2"/>
              </a:rPr>
              <a:t> (</a:t>
            </a:r>
            <a:r>
              <a:rPr lang="de-CH" baseline="0" dirty="0" err="1" smtClean="0">
                <a:sym typeface="Wingdings" pitchFamily="2" charset="2"/>
              </a:rPr>
              <a:t>which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represent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lifeboats</a:t>
            </a:r>
            <a:r>
              <a:rPr lang="de-CH" baseline="0" dirty="0" smtClean="0">
                <a:sym typeface="Wingdings" pitchFamily="2" charset="2"/>
              </a:rPr>
              <a:t>) </a:t>
            </a:r>
            <a:r>
              <a:rPr lang="de-CH" baseline="0" dirty="0" err="1" smtClean="0">
                <a:sym typeface="Wingdings" pitchFamily="2" charset="2"/>
              </a:rPr>
              <a:t>close</a:t>
            </a:r>
            <a:r>
              <a:rPr lang="de-CH" baseline="0" dirty="0" smtClean="0">
                <a:sym typeface="Wingdings" pitchFamily="2" charset="2"/>
              </a:rPr>
              <a:t>, </a:t>
            </a:r>
            <a:r>
              <a:rPr lang="de-CH" baseline="0" dirty="0" err="1" smtClean="0">
                <a:sym typeface="Wingdings" pitchFamily="2" charset="2"/>
              </a:rPr>
              <a:t>as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soon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as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they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are</a:t>
            </a:r>
            <a:r>
              <a:rPr lang="de-CH" baseline="0" dirty="0" smtClean="0">
                <a:sym typeface="Wingdings" pitchFamily="2" charset="2"/>
              </a:rPr>
              <a:t> </a:t>
            </a:r>
            <a:r>
              <a:rPr lang="de-CH" baseline="0" dirty="0" err="1" smtClean="0">
                <a:sym typeface="Wingdings" pitchFamily="2" charset="2"/>
              </a:rPr>
              <a:t>full</a:t>
            </a:r>
            <a:r>
              <a:rPr lang="de-CH" baseline="0" dirty="0" smtClean="0">
                <a:sym typeface="Wingdings" pitchFamily="2" charset="2"/>
              </a:rPr>
              <a:t>.</a:t>
            </a:r>
            <a:endParaRPr lang="de-CH" baseline="0" dirty="0" smtClean="0"/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7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944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baseline="0" dirty="0" err="1" smtClean="0"/>
              <a:t>during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simulation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realized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clogging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group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based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work</a:t>
            </a:r>
            <a:r>
              <a:rPr lang="de-CH" baseline="0" dirty="0" smtClean="0"/>
              <a:t> on </a:t>
            </a:r>
            <a:r>
              <a:rPr lang="de-CH" baseline="0" dirty="0" err="1" smtClean="0"/>
              <a:t>had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This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probably</a:t>
            </a:r>
            <a:r>
              <a:rPr lang="de-CH" baseline="0" dirty="0" smtClean="0"/>
              <a:t> due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dimensions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our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simluation</a:t>
            </a:r>
            <a:r>
              <a:rPr lang="de-CH" baseline="0" dirty="0" smtClean="0"/>
              <a:t>.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around</a:t>
            </a:r>
            <a:r>
              <a:rPr lang="de-CH" baseline="0" dirty="0" smtClean="0"/>
              <a:t> 4000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on 11 </a:t>
            </a:r>
            <a:r>
              <a:rPr lang="de-CH" baseline="0" dirty="0" err="1" smtClean="0"/>
              <a:t>floors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while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about</a:t>
            </a:r>
            <a:r>
              <a:rPr lang="de-CH" baseline="0" dirty="0" smtClean="0"/>
              <a:t> 300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on 3 </a:t>
            </a:r>
            <a:r>
              <a:rPr lang="de-CH" baseline="0" dirty="0" err="1" smtClean="0"/>
              <a:t>floors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biggest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appear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areas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around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stairs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density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very</a:t>
            </a:r>
            <a:r>
              <a:rPr lang="de-CH" baseline="0" dirty="0" smtClean="0"/>
              <a:t> high, so </a:t>
            </a:r>
            <a:r>
              <a:rPr lang="de-CH" baseline="0" dirty="0" err="1" smtClean="0"/>
              <a:t>there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pushed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into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walls</a:t>
            </a:r>
            <a:r>
              <a:rPr lang="de-CH" baseline="0" dirty="0" smtClean="0"/>
              <a:t> in </a:t>
            </a:r>
            <a:r>
              <a:rPr lang="de-CH" baseline="0" dirty="0" err="1" smtClean="0"/>
              <a:t>which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trapped</a:t>
            </a:r>
            <a:r>
              <a:rPr lang="de-CH" baseline="0" dirty="0" smtClean="0"/>
              <a:t>.  This </a:t>
            </a:r>
            <a:r>
              <a:rPr lang="de-CH" baseline="0" dirty="0" err="1" smtClean="0"/>
              <a:t>makes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worse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because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block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even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more</a:t>
            </a:r>
            <a:r>
              <a:rPr lang="de-CH" baseline="0" dirty="0" smtClean="0"/>
              <a:t>!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solve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wrote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piece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tries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get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out </a:t>
            </a:r>
            <a:r>
              <a:rPr lang="de-CH" baseline="0" dirty="0" err="1" smtClean="0"/>
              <a:t>of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wall </a:t>
            </a:r>
            <a:r>
              <a:rPr lang="de-CH" baseline="0" dirty="0" err="1" smtClean="0"/>
              <a:t>by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giving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them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random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velocity</a:t>
            </a:r>
            <a:r>
              <a:rPr lang="de-CH" baseline="0" dirty="0" smtClean="0"/>
              <a:t>. </a:t>
            </a:r>
          </a:p>
          <a:p>
            <a:endParaRPr lang="de-CH" baseline="0" dirty="0" smtClean="0"/>
          </a:p>
          <a:p>
            <a:r>
              <a:rPr lang="de-CH" baseline="0" dirty="0" smtClean="0"/>
              <a:t>The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with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was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exit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 wall on </a:t>
            </a:r>
            <a:r>
              <a:rPr lang="de-CH" baseline="0" dirty="0" err="1" smtClean="0"/>
              <a:t>any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side</a:t>
            </a:r>
            <a:r>
              <a:rPr lang="de-CH" baseline="0" dirty="0" smtClean="0"/>
              <a:t>. So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suddendly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stuck in </a:t>
            </a:r>
            <a:r>
              <a:rPr lang="de-CH" baseline="0" dirty="0" err="1" smtClean="0"/>
              <a:t>closed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rooms</a:t>
            </a:r>
            <a:r>
              <a:rPr lang="de-CH" baseline="0" dirty="0" smtClean="0"/>
              <a:t>. </a:t>
            </a:r>
          </a:p>
          <a:p>
            <a:r>
              <a:rPr lang="de-CH" baseline="0" dirty="0" smtClean="0"/>
              <a:t>Due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time </a:t>
            </a:r>
            <a:r>
              <a:rPr lang="de-CH" baseline="0" dirty="0" err="1" smtClean="0"/>
              <a:t>pressure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couldn’t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figure</a:t>
            </a:r>
            <a:r>
              <a:rPr lang="de-CH" baseline="0" dirty="0" smtClean="0"/>
              <a:t> out a smarter </a:t>
            </a:r>
            <a:r>
              <a:rPr lang="de-CH" baseline="0" dirty="0" err="1" smtClean="0"/>
              <a:t>way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solve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problem</a:t>
            </a:r>
            <a:r>
              <a:rPr lang="de-CH" baseline="0" dirty="0" smtClean="0"/>
              <a:t> so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just </a:t>
            </a:r>
            <a:r>
              <a:rPr lang="de-CH" baseline="0" dirty="0" err="1" smtClean="0"/>
              <a:t>opened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those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closed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rooms</a:t>
            </a:r>
            <a:r>
              <a:rPr lang="de-CH" baseline="0" dirty="0" smtClean="0"/>
              <a:t>, so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can</a:t>
            </a:r>
            <a:r>
              <a:rPr lang="de-CH" baseline="0" dirty="0" smtClean="0"/>
              <a:t> </a:t>
            </a:r>
            <a:r>
              <a:rPr lang="de-CH" baseline="0" dirty="0" err="1" smtClean="0"/>
              <a:t>exit</a:t>
            </a:r>
            <a:r>
              <a:rPr lang="de-CH" baseline="0" dirty="0" smtClean="0"/>
              <a:t>.</a:t>
            </a:r>
          </a:p>
          <a:p>
            <a:endParaRPr lang="de-CH" baseline="0" dirty="0" smtClean="0"/>
          </a:p>
          <a:p>
            <a:r>
              <a:rPr lang="de-CH" baseline="0" dirty="0" err="1" smtClean="0"/>
              <a:t>another</a:t>
            </a:r>
            <a:r>
              <a:rPr lang="de-CH" baseline="0" dirty="0" smtClean="0"/>
              <a:t> </a:t>
            </a:r>
            <a:r>
              <a:rPr lang="de-CH" baseline="0" dirty="0" err="1" smtClean="0"/>
              <a:t>point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have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liked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improve</a:t>
            </a:r>
            <a:r>
              <a:rPr lang="de-CH" baseline="0" dirty="0" smtClean="0"/>
              <a:t> was </a:t>
            </a:r>
            <a:r>
              <a:rPr lang="de-CH" baseline="0" dirty="0" err="1" smtClean="0"/>
              <a:t>that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agents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reaches</a:t>
            </a:r>
            <a:r>
              <a:rPr lang="de-CH" baseline="0" dirty="0" smtClean="0"/>
              <a:t> a </a:t>
            </a:r>
            <a:r>
              <a:rPr lang="de-CH" baseline="0" dirty="0" err="1" smtClean="0"/>
              <a:t>staircase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and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wants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to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chagne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floor</a:t>
            </a:r>
            <a:r>
              <a:rPr lang="de-CH" baseline="0" dirty="0" smtClean="0"/>
              <a:t>,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code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would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fist</a:t>
            </a:r>
            <a:r>
              <a:rPr lang="de-CH" baseline="0" dirty="0" smtClean="0"/>
              <a:t> </a:t>
            </a:r>
            <a:r>
              <a:rPr lang="de-CH" baseline="0" dirty="0" err="1" smtClean="0"/>
              <a:t>chek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if</a:t>
            </a:r>
            <a:r>
              <a:rPr lang="de-CH" baseline="0" dirty="0" smtClean="0"/>
              <a:t> </a:t>
            </a:r>
            <a:r>
              <a:rPr lang="de-CH" baseline="0" dirty="0" err="1" smtClean="0"/>
              <a:t>the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space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is</a:t>
            </a:r>
            <a:r>
              <a:rPr lang="de-CH" baseline="0" dirty="0" smtClean="0"/>
              <a:t> </a:t>
            </a:r>
            <a:r>
              <a:rPr lang="de-CH" baseline="0" dirty="0" err="1" smtClean="0"/>
              <a:t>free</a:t>
            </a:r>
            <a:r>
              <a:rPr lang="de-CH" baseline="0" dirty="0" smtClean="0"/>
              <a:t> </a:t>
            </a:r>
            <a:r>
              <a:rPr lang="de-CH" baseline="0" dirty="0" err="1" smtClean="0"/>
              <a:t>or</a:t>
            </a:r>
            <a:r>
              <a:rPr lang="de-CH" baseline="0" smtClean="0"/>
              <a:t> not.</a:t>
            </a:r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D55AEB-4C5B-4848-860D-E778DA222F2E}" type="slidenum">
              <a:rPr lang="en-GB" smtClean="0">
                <a:solidFill>
                  <a:prstClr val="black"/>
                </a:solidFill>
              </a:rPr>
              <a:pPr/>
              <a:t>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985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Folienbildplatzhalt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2530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CH" smtClean="0"/>
              <a:t>Titel: Deck Conversion</a:t>
            </a:r>
            <a:endParaRPr lang="en-GB" smtClean="0"/>
          </a:p>
        </p:txBody>
      </p:sp>
      <p:sp>
        <p:nvSpPr>
          <p:cNvPr id="22531" name="Foliennummernplatzhalt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B733AD5C-707A-42CC-9BD2-412651F0243E}" type="slidenum">
              <a:rPr lang="en-GB">
                <a:solidFill>
                  <a:prstClr val="black"/>
                </a:solidFill>
              </a:rPr>
              <a:pPr>
                <a:defRPr/>
              </a:pPr>
              <a:t>9</a:t>
            </a:fld>
            <a:endParaRPr lang="en-GB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78" name="Notizenplatzhalt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de-CH" smtClean="0"/>
              <a:t>Titel: Deck Similiarities and Reduction</a:t>
            </a:r>
            <a:endParaRPr lang="en-GB" smtClean="0"/>
          </a:p>
        </p:txBody>
      </p:sp>
      <p:sp>
        <p:nvSpPr>
          <p:cNvPr id="24579" name="Foliennummernplatzhalter 3"/>
          <p:cNvSpPr txBox="1">
            <a:spLocks noGrp="1"/>
          </p:cNvSpPr>
          <p:nvPr/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fld id="{3BFCE4B2-83F7-4908-BCD1-55B27C3AED5F}" type="slidenum">
              <a:rPr lang="en-GB" sz="1200">
                <a:solidFill>
                  <a:prstClr val="black"/>
                </a:solidFill>
                <a:cs typeface="Arial" charset="0"/>
              </a:rPr>
              <a:pPr algn="r"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n-GB" sz="1200">
              <a:solidFill>
                <a:prstClr val="black"/>
              </a:solidFill>
              <a:cs typeface="Arial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F2F4F032-D293-4244-A048-01A426824B34}" type="slidenum">
              <a:rPr lang="en-US">
                <a:solidFill>
                  <a:prstClr val="white"/>
                </a:solidFill>
              </a:rPr>
              <a:pPr/>
              <a:t>18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2289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2290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8F8D53B-1A15-4C86-9DED-F1F89310517C}" type="slidenum">
              <a:rPr lang="en-US">
                <a:solidFill>
                  <a:prstClr val="white"/>
                </a:solidFill>
              </a:rPr>
              <a:pPr/>
              <a:t>19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331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331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212D456-5532-4A2E-8B47-9D7EA54AF8F5}" type="slidenum">
              <a:rPr lang="en-US">
                <a:solidFill>
                  <a:prstClr val="white"/>
                </a:solidFill>
              </a:rPr>
              <a:pPr/>
              <a:t>20</a:t>
            </a:fld>
            <a:endParaRPr lang="en-US">
              <a:solidFill>
                <a:prstClr val="white"/>
              </a:solidFill>
            </a:endParaRPr>
          </a:p>
        </p:txBody>
      </p:sp>
      <p:sp>
        <p:nvSpPr>
          <p:cNvPr id="14337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4338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05D6A6F9-DB84-49DC-8F9A-1B508D9CF9DC}" type="datetimeFigureOut">
              <a:rPr lang="de-CH" smtClean="0"/>
              <a:pPr/>
              <a:t>18.12.2012</a:t>
            </a:fld>
            <a:endParaRPr lang="de-CH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CH">
              <a:solidFill>
                <a:srgbClr val="2DA2BF">
                  <a:tint val="20000"/>
                </a:srgbClr>
              </a:solidFill>
            </a:endParaRPr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F732815-8855-4439-974D-DE682085C99F}" type="slidenum">
              <a:rPr lang="de-CH" smtClean="0"/>
              <a:pPr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489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6365311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white"/>
                </a:solidFill>
              </a:rPr>
              <a:pPr/>
              <a:t>18.12.2012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white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white"/>
                </a:solidFill>
              </a:rPr>
              <a:pPr/>
              <a:t>‹Nr.›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4399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white"/>
                </a:solidFill>
              </a:rPr>
              <a:pPr/>
              <a:t>18.12.2012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white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white"/>
                </a:solidFill>
              </a:rPr>
              <a:pPr/>
              <a:t>‹Nr.›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4097937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2054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white"/>
                </a:solidFill>
              </a:rPr>
              <a:pPr/>
              <a:t>18.12.2012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white"/>
                </a:solidFill>
              </a:rPr>
              <a:pPr/>
              <a:t>‹Nr.›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8321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7881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4476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05D6A6F9-DB84-49DC-8F9A-1B508D9CF9DC}" type="datetimeFigureOut">
              <a:rPr lang="de-CH" smtClean="0">
                <a:solidFill>
                  <a:prstClr val="white"/>
                </a:solidFill>
              </a:rPr>
              <a:pPr/>
              <a:t>18.12.2012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CH">
              <a:solidFill>
                <a:prstClr val="white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F732815-8855-4439-974D-DE682085C99F}" type="slidenum">
              <a:rPr lang="de-CH" smtClean="0">
                <a:solidFill>
                  <a:prstClr val="white"/>
                </a:solidFill>
              </a:rPr>
              <a:pPr/>
              <a:t>‹Nr.›</a:t>
            </a:fld>
            <a:endParaRPr lang="de-CH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822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82214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0430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92F8E1-8709-47B1-ACEC-160DD5283B49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77AB6-62E8-4C11-9217-61FDE04CEB0D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76151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ingekerbter Richtungspfeil 6"/>
          <p:cNvSpPr/>
          <p:nvPr/>
        </p:nvSpPr>
        <p:spPr>
          <a:xfrm>
            <a:off x="3636963" y="3005138"/>
            <a:ext cx="182562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Eingekerbter Richtungspfeil 7"/>
          <p:cNvSpPr/>
          <p:nvPr/>
        </p:nvSpPr>
        <p:spPr>
          <a:xfrm>
            <a:off x="3449638" y="3005138"/>
            <a:ext cx="18415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anchor="b"/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6A0660F8-27B6-41B0-8ACB-920C8F763420}" type="datetimeFigureOut">
              <a:rPr lang="en-GB">
                <a:solidFill>
                  <a:prstClr val="white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8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2D830769-B335-4736-85E5-AF2C2F42167E}" type="slidenum">
              <a:rPr lang="en-GB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4064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4BF41280-6255-4DBA-8D19-9F9EA8D4E299}" type="datetimeFigureOut">
              <a:rPr lang="en-GB">
                <a:solidFill>
                  <a:prstClr val="white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FBBA8C0-11E8-4A4C-BF31-860FA94DD6CD}" type="slidenum">
              <a:rPr lang="en-GB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57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/>
          <a:lstStyle>
            <a:lvl1pPr>
              <a:defRPr/>
            </a:lvl1pPr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3E0F273-FC81-4065-A463-7276E0AE7D5B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C6349F12-53D1-4103-8637-78A792A176C2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8715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1F954A7C-44B3-4524-A82D-48099436ADF6}" type="datetimeFigureOut">
              <a:rPr lang="en-GB">
                <a:solidFill>
                  <a:prstClr val="white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35310EF2-B6BD-4B36-8AC9-F93BF652E24B}" type="slidenum">
              <a:rPr lang="en-GB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2576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BF67FC-ABBB-4C0B-BCD8-3F52E9A95F0E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3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4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D82044-4F44-489E-8D5E-272D53CDBB06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1666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9986AE13-07AB-49F1-A2D8-599679036632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  <a:extLst/>
          </a:lstStyle>
          <a:p>
            <a:pPr>
              <a:defRPr/>
            </a:pPr>
            <a:fld id="{0DBDD285-D3FE-47CA-B897-C8ED09C88AE6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118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ihandform 7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6" name="Freihandform 8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  <a:cs typeface="Arial" charset="0"/>
            </a:endParaRPr>
          </a:p>
        </p:txBody>
      </p:sp>
      <p:sp>
        <p:nvSpPr>
          <p:cNvPr id="7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8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Eingekerbter Richtungspfeil 11"/>
          <p:cNvSpPr/>
          <p:nvPr/>
        </p:nvSpPr>
        <p:spPr>
          <a:xfrm>
            <a:off x="8664575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Eingekerbter Richtungspfeil 12"/>
          <p:cNvSpPr/>
          <p:nvPr/>
        </p:nvSpPr>
        <p:spPr>
          <a:xfrm>
            <a:off x="8477250" y="4987925"/>
            <a:ext cx="182563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tIns="0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extLst/>
          </a:lstStyle>
          <a:p>
            <a:pPr lvl="0"/>
            <a:r>
              <a:rPr lang="de-DE" noProof="0" smtClean="0"/>
              <a:t>Bild durch Klicken auf Symbol hinzufügen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1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151E8074-A487-4076-AD16-34094BCE2885}" type="datetimeFigureOut">
              <a:rPr lang="en-GB">
                <a:solidFill>
                  <a:prstClr val="white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white"/>
              </a:solidFill>
            </a:endParaRPr>
          </a:p>
        </p:txBody>
      </p:sp>
      <p:sp>
        <p:nvSpPr>
          <p:cNvPr id="12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endParaRPr lang="en-GB">
              <a:solidFill>
                <a:prstClr val="white"/>
              </a:solidFill>
            </a:endParaRPr>
          </a:p>
        </p:txBody>
      </p:sp>
      <p:sp>
        <p:nvSpPr>
          <p:cNvPr id="13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pPr>
              <a:defRPr/>
            </a:pPr>
            <a:fld id="{A1C64F8F-7567-4AEE-9E43-1CD83835C2DF}" type="slidenum">
              <a:rPr lang="en-GB">
                <a:solidFill>
                  <a:prstClr val="white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33373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BB12D9-365B-47B9-BB34-FF9932D6CBB3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D4F122-4DB1-40AF-90C9-3B544E0CE13F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48831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/>
          </a:p>
        </p:txBody>
      </p:sp>
      <p:sp>
        <p:nvSpPr>
          <p:cNvPr id="4" name="Datumsplatzhalt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B12DE8-539C-4D98-BA59-CC84D5C2B38D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5" name="Fußzeilenplatzhalt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6" name="Foliennummernplatzhalt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D1C558-5E5F-4E37-BB68-8B4250F46200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13496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e-DE" smtClean="0"/>
              <a:t>Formatvorlage des Untertitelmasters durch Klicken bearbeiten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81169A2-1A5D-4BBF-BB9C-ABA0E9A4F23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8748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C8FC855-049E-4431-AEA5-226485F44B86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3276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0D6EEA9-E296-40B5-907C-518C1EF9568A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3780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138"/>
            <a:ext cx="4037013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481138"/>
            <a:ext cx="4037012" cy="45227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8E3F7F1-7925-419C-89DF-1A3B482F64C5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074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7" name="Datumsplatzhalt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377111C-2356-4236-B65D-F2D23A3279B5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2420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D3517E7-C5F8-4557-8493-6DD330751A4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66383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3" name="Foliennummernplatzhalt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996A56E-CE9B-478B-96E3-85E721D73283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675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625E005-F703-4B1F-98CD-13E5639FCA5B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8833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52F423AE-7E34-4F4B-A0FC-C6485DC6A128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057308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47B228E9-8184-45F5-9C34-D8FEBF779FF5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4767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27813" y="274638"/>
            <a:ext cx="2055812" cy="5729287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en-GB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8213" cy="5729287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GB"/>
          </a:p>
        </p:txBody>
      </p:sp>
      <p:sp>
        <p:nvSpPr>
          <p:cNvPr id="4" name="Datumsplatzhalt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12/17/12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9336C4E0-EDAD-4125-8AEC-1BD54E4D2E9B}" type="slidenum">
              <a:rPr lang="en-US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611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EBC79539-56AA-438D-9B77-EEBBBA1F6759}" type="datetimeFigureOut">
              <a:rPr lang="en-GB" smtClean="0"/>
              <a:t>18/12/2012</a:t>
            </a:fld>
            <a:endParaRPr lang="en-GB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GB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9209AB35-79BB-471C-9658-E8F5A74C28C2}" type="slidenum">
              <a:rPr lang="en-GB" smtClean="0"/>
              <a:t>‹Nr.›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5D6A6F9-DB84-49DC-8F9A-1B508D9CF9DC}" type="datetimeFigureOut">
              <a:rPr lang="de-CH" smtClean="0">
                <a:solidFill>
                  <a:prstClr val="black"/>
                </a:solidFill>
              </a:rPr>
              <a:pPr/>
              <a:t>18.12.2012</a:t>
            </a:fld>
            <a:endParaRPr lang="de-CH">
              <a:solidFill>
                <a:prstClr val="black"/>
              </a:solidFill>
            </a:endParaRP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CH">
              <a:solidFill>
                <a:prstClr val="black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F732815-8855-4439-974D-DE682085C99F}" type="slidenum">
              <a:rPr lang="de-CH" smtClean="0">
                <a:solidFill>
                  <a:prstClr val="black"/>
                </a:solidFill>
              </a:rPr>
              <a:pPr/>
              <a:t>‹Nr.›</a:t>
            </a:fld>
            <a:endParaRPr lang="de-CH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714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500063" y="5945188"/>
            <a:ext cx="4940300" cy="9207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75" y="5938838"/>
            <a:ext cx="3690938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>
            <a:extLst/>
          </a:lstStyle>
          <a:p>
            <a:pPr>
              <a:defRPr/>
            </a:pPr>
            <a:endParaRPr lang="en-US">
              <a:solidFill>
                <a:prstClr val="black"/>
              </a:solidFill>
              <a:cs typeface="Arial" charset="0"/>
            </a:endParaRPr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lang="de-DE" smtClean="0"/>
              <a:t>Titelmasterformat durch Klicken bearbeiten</a:t>
            </a:r>
            <a:endParaRPr lang="en-US"/>
          </a:p>
        </p:txBody>
      </p:sp>
      <p:sp>
        <p:nvSpPr>
          <p:cNvPr id="1033" name="Textplatzhalter 29"/>
          <p:cNvSpPr>
            <a:spLocks noGrp="1"/>
          </p:cNvSpPr>
          <p:nvPr>
            <p:ph type="body" idx="1"/>
          </p:nvPr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en-US" smtClean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825" y="6408738"/>
            <a:ext cx="1919288" cy="365125"/>
          </a:xfrm>
          <a:prstGeom prst="rect">
            <a:avLst/>
          </a:prstGeom>
        </p:spPr>
        <p:txBody>
          <a:bodyPr vert="horz" anchor="b"/>
          <a:lstStyle>
            <a:lvl1pPr algn="l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49498F2F-6A39-4F54-A769-8DDA84751BDB}" type="datetimeFigureOut">
              <a:rPr lang="en-GB">
                <a:solidFill>
                  <a:prstClr val="black"/>
                </a:solidFill>
              </a:rPr>
              <a:pPr>
                <a:defRPr/>
              </a:pPr>
              <a:t>18/12/2012</a:t>
            </a:fld>
            <a:endParaRPr lang="en-GB">
              <a:solidFill>
                <a:prstClr val="black"/>
              </a:solidFill>
            </a:endParaRPr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79913" y="6408738"/>
            <a:ext cx="2351087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endParaRPr lang="en-GB">
              <a:solidFill>
                <a:prstClr val="black"/>
              </a:solidFill>
            </a:endParaRPr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 vert="horz" anchor="b"/>
          <a:lstStyle>
            <a:lvl1pPr algn="r" eaLnBrk="1" fontAlgn="auto" latinLnBrk="0" hangingPunct="1">
              <a:spcBef>
                <a:spcPts val="0"/>
              </a:spcBef>
              <a:spcAft>
                <a:spcPts val="0"/>
              </a:spcAft>
              <a:defRPr kumimoji="0" sz="1000" b="0">
                <a:solidFill>
                  <a:schemeClr val="tx1"/>
                </a:solidFill>
                <a:latin typeface="+mn-lt"/>
                <a:cs typeface="+mn-cs"/>
              </a:defRPr>
            </a:lvl1pPr>
            <a:extLst/>
          </a:lstStyle>
          <a:p>
            <a:pPr>
              <a:defRPr/>
            </a:pPr>
            <a:fld id="{0318B554-057C-4B5C-A8E7-812B4B6970D8}" type="slidenum">
              <a:rPr lang="en-GB">
                <a:solidFill>
                  <a:prstClr val="black"/>
                </a:solidFill>
              </a:rPr>
              <a:pPr>
                <a:defRPr/>
              </a:pPr>
              <a:t>‹Nr.›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158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100" b="1">
          <a:solidFill>
            <a:schemeClr val="tx2"/>
          </a:solidFill>
          <a:latin typeface="Lucida Sans Unicode" pitchFamily="34" charset="0"/>
        </a:defRPr>
      </a:lvl9pPr>
      <a:extLst/>
    </p:titleStyle>
    <p:bodyStyle>
      <a:lvl1pPr marL="365125" indent="-255588" algn="l" rtl="0" eaLnBrk="0" fontAlgn="base" hangingPunct="0">
        <a:spcBef>
          <a:spcPts val="400"/>
        </a:spcBef>
        <a:spcAft>
          <a:spcPct val="0"/>
        </a:spcAft>
        <a:buClr>
          <a:schemeClr val="accent1"/>
        </a:buClr>
        <a:buSzPct val="68000"/>
        <a:buFont typeface="Wingdings 3" pitchFamily="18" charset="2"/>
        <a:buChar char="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0713" indent="-228600" algn="l" rtl="0" eaLnBrk="0" fontAlgn="base" hangingPunct="0">
        <a:spcBef>
          <a:spcPts val="325"/>
        </a:spcBef>
        <a:spcAft>
          <a:spcPct val="0"/>
        </a:spcAft>
        <a:buClr>
          <a:schemeClr val="accent1"/>
        </a:buClr>
        <a:buFont typeface="Verdana" pitchFamily="34" charset="0"/>
        <a:buChar char="◦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8838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SzPct val="100000"/>
        <a:buFont typeface="Wingdings 2" pitchFamily="18" charset="2"/>
        <a:buChar char="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0" fontAlgn="base" hangingPunct="0">
        <a:spcBef>
          <a:spcPts val="350"/>
        </a:spcBef>
        <a:spcAft>
          <a:spcPct val="0"/>
        </a:spcAft>
        <a:buClr>
          <a:schemeClr val="accent2"/>
        </a:buClr>
        <a:buFont typeface="Wingdings 2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Freeform 1"/>
          <p:cNvSpPr>
            <a:spLocks noChangeArrowheads="1"/>
          </p:cNvSpPr>
          <p:nvPr/>
        </p:nvSpPr>
        <p:spPr bwMode="auto">
          <a:xfrm>
            <a:off x="500063" y="5945188"/>
            <a:ext cx="4940300" cy="920750"/>
          </a:xfrm>
          <a:custGeom>
            <a:avLst/>
            <a:gdLst>
              <a:gd name="T0" fmla="*/ 0 w 7485"/>
              <a:gd name="T1" fmla="*/ 2 h 337"/>
              <a:gd name="T2" fmla="*/ 7485 w 7485"/>
              <a:gd name="T3" fmla="*/ 337 h 337"/>
              <a:gd name="T4" fmla="*/ 5558 w 7485"/>
              <a:gd name="T5" fmla="*/ 337 h 337"/>
              <a:gd name="T6" fmla="*/ 1 w 7485"/>
              <a:gd name="T7" fmla="*/ 0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rgbClr val="9FCBDC">
              <a:alpha val="39999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50" name="Freeform 2"/>
          <p:cNvSpPr>
            <a:spLocks noChangeArrowheads="1"/>
          </p:cNvSpPr>
          <p:nvPr/>
        </p:nvSpPr>
        <p:spPr bwMode="auto">
          <a:xfrm>
            <a:off x="485775" y="5938838"/>
            <a:ext cx="3689350" cy="933450"/>
          </a:xfrm>
          <a:custGeom>
            <a:avLst/>
            <a:gdLst>
              <a:gd name="T0" fmla="*/ 0 w 5591"/>
              <a:gd name="T1" fmla="*/ 0 h 588"/>
              <a:gd name="T2" fmla="*/ 5591 w 5591"/>
              <a:gd name="T3" fmla="*/ 585 h 588"/>
              <a:gd name="T4" fmla="*/ 4415 w 5591"/>
              <a:gd name="T5" fmla="*/ 588 h 588"/>
              <a:gd name="T6" fmla="*/ 12 w 5591"/>
              <a:gd name="T7" fmla="*/ 4 h 5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51" name="AutoShape 3"/>
          <p:cNvSpPr>
            <a:spLocks noChangeArrowheads="1"/>
          </p:cNvSpPr>
          <p:nvPr/>
        </p:nvSpPr>
        <p:spPr bwMode="auto">
          <a:xfrm>
            <a:off x="-6350" y="5791200"/>
            <a:ext cx="3402013" cy="1081088"/>
          </a:xfrm>
          <a:prstGeom prst="rtTriangle">
            <a:avLst/>
          </a:prstGeom>
          <a:blipFill dpi="0" rotWithShape="0">
            <a:blip r:embed="rId13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-9525" y="5788025"/>
            <a:ext cx="3405188" cy="1084263"/>
          </a:xfrm>
          <a:prstGeom prst="line">
            <a:avLst/>
          </a:prstGeom>
          <a:noFill/>
          <a:ln w="12240" cap="flat">
            <a:solidFill>
              <a:srgbClr val="196F85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481138"/>
            <a:ext cx="8226425" cy="452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die Formate des Gliederungstextes zu bearbeiten</a:t>
            </a:r>
          </a:p>
          <a:p>
            <a:pPr lvl="1"/>
            <a:r>
              <a:rPr lang="en-GB" smtClean="0"/>
              <a:t>Zweite Gliederungsebene</a:t>
            </a:r>
          </a:p>
          <a:p>
            <a:pPr lvl="2"/>
            <a:r>
              <a:rPr lang="en-GB" smtClean="0"/>
              <a:t>Dritte Gliederungsebene</a:t>
            </a:r>
          </a:p>
          <a:p>
            <a:pPr lvl="3"/>
            <a:r>
              <a:rPr lang="en-GB" smtClean="0"/>
              <a:t>Vierte Gliederungsebene</a:t>
            </a:r>
          </a:p>
          <a:p>
            <a:pPr lvl="4"/>
            <a:r>
              <a:rPr lang="en-GB" smtClean="0"/>
              <a:t>Fünfte Gliederungsebene</a:t>
            </a:r>
          </a:p>
          <a:p>
            <a:pPr lvl="4"/>
            <a:r>
              <a:rPr lang="en-GB" smtClean="0"/>
              <a:t>Sechste Gliederungsebene</a:t>
            </a:r>
          </a:p>
          <a:p>
            <a:pPr lvl="4"/>
            <a:r>
              <a:rPr lang="en-GB" smtClean="0"/>
              <a:t>Siebente Gliederungsebene</a:t>
            </a:r>
          </a:p>
          <a:p>
            <a:pPr lvl="4"/>
            <a:r>
              <a:rPr lang="en-GB" smtClean="0"/>
              <a:t>Achte Gliederungsebene</a:t>
            </a:r>
          </a:p>
          <a:p>
            <a:pPr lvl="4"/>
            <a:r>
              <a:rPr lang="en-GB" smtClean="0"/>
              <a:t>Neunte Gliederungsebene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dt"/>
          </p:nvPr>
        </p:nvSpPr>
        <p:spPr bwMode="auto">
          <a:xfrm>
            <a:off x="6726238" y="6408738"/>
            <a:ext cx="1916112" cy="363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tabLst>
                <a:tab pos="723900" algn="l"/>
                <a:tab pos="1447800" algn="l"/>
              </a:tabLst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mtClean="0"/>
              <a:t>12/17/12</a:t>
            </a:r>
          </a:p>
        </p:txBody>
      </p:sp>
      <p:sp>
        <p:nvSpPr>
          <p:cNvPr id="2055" name="Text Box 7"/>
          <p:cNvSpPr txBox="1">
            <a:spLocks noChangeArrowheads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2056" name="Rectangle 8"/>
          <p:cNvSpPr>
            <a:spLocks noGrp="1" noChangeArrowheads="1"/>
          </p:cNvSpPr>
          <p:nvPr>
            <p:ph type="sldNum"/>
          </p:nvPr>
        </p:nvSpPr>
        <p:spPr bwMode="auto">
          <a:xfrm>
            <a:off x="8647113" y="6408738"/>
            <a:ext cx="361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buClrTx/>
              <a:buFontTx/>
              <a:buNone/>
              <a:defRPr>
                <a:solidFill>
                  <a:srgbClr val="000000"/>
                </a:solidFill>
                <a:latin typeface="+mn-lt"/>
              </a:defRPr>
            </a:lvl1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fld id="{5586760A-E69D-42AA-9A97-FFA712920ED9}" type="slidenum">
              <a:rPr lang="en-US" smtClean="0"/>
              <a:pPr defTabSz="457200" fontAlgn="base">
                <a:spcBef>
                  <a:spcPct val="0"/>
                </a:spcBef>
                <a:spcAft>
                  <a:spcPct val="0"/>
                </a:spcAft>
                <a:buSzPct val="100000"/>
              </a:pPr>
              <a:t>‹Nr.›</a:t>
            </a:fld>
            <a:endParaRPr lang="en-US" smtClean="0"/>
          </a:p>
        </p:txBody>
      </p:sp>
      <p:sp>
        <p:nvSpPr>
          <p:cNvPr id="2057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6425" cy="1139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Klicken Sie, um das Format des Titeltextes zu bearbeiten</a:t>
            </a:r>
          </a:p>
        </p:txBody>
      </p:sp>
    </p:spTree>
    <p:extLst>
      <p:ext uri="{BB962C8B-B14F-4D97-AF65-F5344CB8AC3E}">
        <p14:creationId xmlns:p14="http://schemas.microsoft.com/office/powerpoint/2010/main" val="2407009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sldNum="0" hdr="0" ftr="0"/>
  <p:txStyles>
    <p:titleStyle>
      <a:lvl1pPr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2pPr>
      <a:lvl3pPr marL="11430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3pPr>
      <a:lvl4pPr marL="16002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4pPr>
      <a:lvl5pPr marL="20574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5pPr>
      <a:lvl6pPr marL="25146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6pPr>
      <a:lvl7pPr marL="29718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7pPr>
      <a:lvl8pPr marL="34290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8pPr>
      <a:lvl9pPr marL="3886200" indent="-228600" algn="l" defTabSz="457200" rtl="0" fontAlgn="base">
        <a:lnSpc>
          <a:spcPct val="101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Lucida Sans Unicode" charset="0"/>
          <a:ea typeface="Microsoft YaHei" charset="-122"/>
        </a:defRPr>
      </a:lvl9pPr>
    </p:titleStyle>
    <p:bodyStyle>
      <a:lvl1pPr marL="342900" indent="-342900" algn="l" defTabSz="457200" rtl="0" fontAlgn="base">
        <a:lnSpc>
          <a:spcPct val="101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27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101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100">
          <a:solidFill>
            <a:srgbClr val="000000"/>
          </a:solidFill>
          <a:latin typeface="+mn-lt"/>
          <a:ea typeface="+mn-ea"/>
        </a:defRPr>
      </a:lvl2pPr>
      <a:lvl3pPr marL="1143000" indent="-228600" algn="l" defTabSz="457200" rtl="0" fontAlgn="base">
        <a:lnSpc>
          <a:spcPct val="101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1900">
          <a:solidFill>
            <a:srgbClr val="000000"/>
          </a:solidFill>
          <a:latin typeface="+mn-lt"/>
          <a:ea typeface="+mn-ea"/>
        </a:defRPr>
      </a:lvl3pPr>
      <a:lvl4pPr marL="1600200" indent="-228600" algn="l" defTabSz="457200" rtl="0" fontAlgn="base">
        <a:lnSpc>
          <a:spcPct val="101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>
          <a:solidFill>
            <a:srgbClr val="000000"/>
          </a:solidFill>
          <a:latin typeface="+mn-lt"/>
          <a:ea typeface="+mn-ea"/>
        </a:defRPr>
      </a:lvl4pPr>
      <a:lvl5pPr marL="2057400" indent="-228600" algn="l" defTabSz="457200" rtl="0" fontAlgn="base">
        <a:lnSpc>
          <a:spcPct val="101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5pPr>
      <a:lvl6pPr marL="2514600" indent="-228600" algn="l" defTabSz="457200" rtl="0" fontAlgn="base">
        <a:lnSpc>
          <a:spcPct val="101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6pPr>
      <a:lvl7pPr marL="2971800" indent="-228600" algn="l" defTabSz="457200" rtl="0" fontAlgn="base">
        <a:lnSpc>
          <a:spcPct val="101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7pPr>
      <a:lvl8pPr marL="3429000" indent="-228600" algn="l" defTabSz="457200" rtl="0" fontAlgn="base">
        <a:lnSpc>
          <a:spcPct val="101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8pPr>
      <a:lvl9pPr marL="3886200" indent="-228600" algn="l" defTabSz="457200" rtl="0" fontAlgn="base">
        <a:lnSpc>
          <a:spcPct val="101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7" Type="http://schemas.microsoft.com/office/2007/relationships/hdphoto" Target="../media/hdphoto3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23528" y="404664"/>
            <a:ext cx="7772400" cy="1470025"/>
          </a:xfrm>
        </p:spPr>
        <p:txBody>
          <a:bodyPr>
            <a:normAutofit fontScale="90000"/>
          </a:bodyPr>
          <a:lstStyle/>
          <a:p>
            <a:pPr algn="l"/>
            <a:r>
              <a:rPr lang="de-CH" dirty="0" smtClean="0">
                <a:solidFill>
                  <a:schemeClr val="tx1"/>
                </a:solidFill>
              </a:rPr>
              <a:t>Modeling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a passenger </a:t>
            </a:r>
            <a:r>
              <a:rPr lang="de-CH" dirty="0" err="1" smtClean="0">
                <a:solidFill>
                  <a:schemeClr val="tx1"/>
                </a:solidFill>
              </a:rPr>
              <a:t>ship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evacuation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79512" y="5661248"/>
            <a:ext cx="4680520" cy="1368152"/>
          </a:xfrm>
        </p:spPr>
        <p:txBody>
          <a:bodyPr>
            <a:normAutofit/>
          </a:bodyPr>
          <a:lstStyle/>
          <a:p>
            <a:pPr algn="l"/>
            <a:r>
              <a:rPr lang="de-CH" sz="1800" dirty="0" err="1" smtClean="0">
                <a:solidFill>
                  <a:schemeClr val="tx1"/>
                </a:solidFill>
              </a:rPr>
              <a:t>project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and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presentation</a:t>
            </a:r>
            <a:r>
              <a:rPr lang="de-CH" sz="1800" dirty="0" smtClean="0">
                <a:solidFill>
                  <a:schemeClr val="tx1"/>
                </a:solidFill>
              </a:rPr>
              <a:t> </a:t>
            </a:r>
            <a:r>
              <a:rPr lang="de-CH" sz="1800" dirty="0" err="1" smtClean="0">
                <a:solidFill>
                  <a:schemeClr val="tx1"/>
                </a:solidFill>
              </a:rPr>
              <a:t>by</a:t>
            </a:r>
            <a:endParaRPr lang="de-CH" sz="1800" dirty="0" smtClean="0">
              <a:solidFill>
                <a:schemeClr val="tx1"/>
              </a:solidFill>
            </a:endParaRPr>
          </a:p>
          <a:p>
            <a:pPr algn="l"/>
            <a:r>
              <a:rPr lang="de-CH" sz="1800" dirty="0" smtClean="0">
                <a:solidFill>
                  <a:schemeClr val="tx1"/>
                </a:solidFill>
              </a:rPr>
              <a:t>Schmid Fabian, </a:t>
            </a:r>
            <a:r>
              <a:rPr lang="de-CH" sz="1800" dirty="0" err="1" smtClean="0">
                <a:solidFill>
                  <a:schemeClr val="tx1"/>
                </a:solidFill>
              </a:rPr>
              <a:t>Brechbuehler</a:t>
            </a:r>
            <a:r>
              <a:rPr lang="de-CH" sz="1800" dirty="0" smtClean="0">
                <a:solidFill>
                  <a:schemeClr val="tx1"/>
                </a:solidFill>
              </a:rPr>
              <a:t> Raphael, Reber Andreas, </a:t>
            </a:r>
            <a:r>
              <a:rPr lang="de-CH" sz="1800" dirty="0" err="1" smtClean="0">
                <a:solidFill>
                  <a:schemeClr val="tx1"/>
                </a:solidFill>
              </a:rPr>
              <a:t>Eugster</a:t>
            </a:r>
            <a:r>
              <a:rPr lang="de-CH" sz="1800" dirty="0" smtClean="0">
                <a:solidFill>
                  <a:schemeClr val="tx1"/>
                </a:solidFill>
              </a:rPr>
              <a:t> Manuela</a:t>
            </a:r>
            <a:endParaRPr lang="en-GB" sz="1800" dirty="0">
              <a:solidFill>
                <a:schemeClr val="tx1"/>
              </a:solidFill>
            </a:endParaRPr>
          </a:p>
        </p:txBody>
      </p:sp>
      <p:pic>
        <p:nvPicPr>
          <p:cNvPr id="2050" name="Picture 2" descr="C:\Users\manuela\Documents\GitHub\ship-evacuation\presentation\images\shipdeck_4_original.png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44824"/>
            <a:ext cx="8839896" cy="12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manuela\Documents\GitHub\ship-evacuation\presentation\images\shipdeck_4_with_number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22" y="3115297"/>
            <a:ext cx="8918042" cy="12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1224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/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smtClean="0">
                <a:solidFill>
                  <a:schemeClr val="tx1"/>
                </a:solidFill>
              </a:rPr>
              <a:t>Deck </a:t>
            </a:r>
            <a:r>
              <a:rPr lang="de-CH" dirty="0" err="1" smtClean="0">
                <a:solidFill>
                  <a:schemeClr val="tx1"/>
                </a:solidFill>
              </a:rPr>
              <a:t>Similarities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and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Reduction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10" descr="Decksetup Kopi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31875" y="1196975"/>
            <a:ext cx="2879725" cy="4678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3556" name="Picture 11" descr="Decksetup_col Kopie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43438" y="1196975"/>
            <a:ext cx="2879725" cy="4678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035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extfeld 6"/>
          <p:cNvSpPr txBox="1">
            <a:spLocks noChangeArrowheads="1"/>
          </p:cNvSpPr>
          <p:nvPr/>
        </p:nvSpPr>
        <p:spPr bwMode="auto">
          <a:xfrm>
            <a:off x="250825" y="119063"/>
            <a:ext cx="572452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2400" b="1">
                <a:solidFill>
                  <a:srgbClr val="000000"/>
                </a:solidFill>
                <a:cs typeface="Arial" charset="0"/>
              </a:rPr>
              <a:t>standard -ship deck simulation</a:t>
            </a:r>
            <a:endParaRPr lang="en-GB" sz="2400" b="1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7650" name="Textfeld 7"/>
          <p:cNvSpPr txBox="1">
            <a:spLocks noChangeArrowheads="1"/>
          </p:cNvSpPr>
          <p:nvPr/>
        </p:nvSpPr>
        <p:spPr bwMode="auto">
          <a:xfrm>
            <a:off x="250825" y="1844675"/>
            <a:ext cx="2124075" cy="288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 b="1">
                <a:solidFill>
                  <a:srgbClr val="000000"/>
                </a:solidFill>
                <a:cs typeface="Arial" charset="0"/>
              </a:rPr>
              <a:t>Data: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floors: 11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exits: 26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capacity: 180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agents per floor: 400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60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timestep: 0.02 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meter per pixel: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de-CH" sz="1400">
                <a:solidFill>
                  <a:srgbClr val="000000"/>
                </a:solidFill>
                <a:cs typeface="Arial" charset="0"/>
              </a:rPr>
              <a:t>0.161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40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40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40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CH" sz="1400">
              <a:solidFill>
                <a:srgbClr val="000000"/>
              </a:solidFill>
              <a:cs typeface="Arial" charset="0"/>
            </a:endParaRPr>
          </a:p>
        </p:txBody>
      </p:sp>
      <p:pic>
        <p:nvPicPr>
          <p:cNvPr id="2765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52" name="Picture 12" descr="begin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2249" r="4713" b="-853"/>
          <a:stretch>
            <a:fillRect/>
          </a:stretch>
        </p:blipFill>
        <p:spPr bwMode="auto">
          <a:xfrm>
            <a:off x="2411413" y="1320800"/>
            <a:ext cx="6194425" cy="3776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3616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11188" y="923925"/>
            <a:ext cx="7705725" cy="537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84168" y="274638"/>
            <a:ext cx="2602632" cy="850106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 smtClean="0">
                <a:solidFill>
                  <a:schemeClr val="tx1"/>
                </a:solidFill>
              </a:rPr>
              <a:t>standard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867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" y="6237288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5523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6084168" y="274638"/>
            <a:ext cx="2602632" cy="850106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 smtClean="0">
                <a:solidFill>
                  <a:schemeClr val="tx1"/>
                </a:solidFill>
              </a:rPr>
              <a:t>standard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4096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6237288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65" name="Picture 5" descr="addes_stairs_rescueboat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0113" y="1023938"/>
            <a:ext cx="7488237" cy="52292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1159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441325" y="26670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>
                <a:solidFill>
                  <a:schemeClr val="tx1"/>
                </a:solidFill>
              </a:rPr>
              <a:t>B</a:t>
            </a:r>
            <a:r>
              <a:rPr lang="de-CH" dirty="0" err="1" smtClean="0">
                <a:solidFill>
                  <a:schemeClr val="tx1"/>
                </a:solidFill>
              </a:rPr>
              <a:t>ottlenecks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5" descr="bottleneck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CCCCCC"/>
              </a:clrFrom>
              <a:clrTo>
                <a:srgbClr val="CCCCCC">
                  <a:alpha val="0"/>
                </a:srgbClr>
              </a:clrTo>
            </a:clrChange>
          </a:blip>
          <a:srcRect l="6929" t="1527" r="6490" b="33830"/>
          <a:stretch>
            <a:fillRect/>
          </a:stretch>
        </p:blipFill>
        <p:spPr bwMode="auto">
          <a:xfrm>
            <a:off x="217488" y="1773238"/>
            <a:ext cx="8818562" cy="3705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413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7" name="Picture 5" descr="ship_deck_0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4581525"/>
            <a:ext cx="8637587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8" name="Picture 6" descr="ship_deck_0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825" y="3429000"/>
            <a:ext cx="8637588" cy="119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25" name="Picture 9" descr="ship_deck_0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0825" y="1484313"/>
            <a:ext cx="8637588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47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827088" y="1268413"/>
            <a:ext cx="7056437" cy="494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724128" y="188640"/>
            <a:ext cx="2962672" cy="122899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1747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idx="4294967295"/>
          </p:nvPr>
        </p:nvSpPr>
        <p:spPr>
          <a:xfrm>
            <a:off x="5740003" y="109265"/>
            <a:ext cx="2962672" cy="1228998"/>
          </a:xfrm>
        </p:spPr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err="1" smtClean="0">
                <a:solidFill>
                  <a:schemeClr val="tx1"/>
                </a:solidFill>
              </a:rPr>
              <a:t>added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stairs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5" descr="agents_added-stairs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-676275" y="1146175"/>
            <a:ext cx="10591800" cy="528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119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100" b="1"/>
              <a:t>Vary lifeboats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25" y="971550"/>
            <a:ext cx="8137525" cy="460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5" y="5502275"/>
            <a:ext cx="6451600" cy="89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4102" name="Rectangle 6"/>
          <p:cNvSpPr>
            <a:spLocks noChangeArrowheads="1"/>
          </p:cNvSpPr>
          <p:nvPr/>
        </p:nvSpPr>
        <p:spPr bwMode="auto">
          <a:xfrm>
            <a:off x="6492875" y="3598863"/>
            <a:ext cx="2103438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 smtClean="0">
                <a:solidFill>
                  <a:srgbClr val="000000"/>
                </a:solidFill>
              </a:rPr>
              <a:t>Data:</a:t>
            </a:r>
            <a:r>
              <a:rPr lang="en-US" sz="1400" smtClean="0">
                <a:solidFill>
                  <a:srgbClr val="000000"/>
                </a:solidFill>
              </a:rPr>
              <a:t> standard simulation run 3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28050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4600575"/>
            <a:ext cx="7751763" cy="1343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Implementation of different boat sizes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Normal (180), big ones (360) and some cleared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325" y="2925763"/>
            <a:ext cx="7842250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126" name="Rectangle 6"/>
          <p:cNvSpPr>
            <a:spLocks noChangeArrowheads="1"/>
          </p:cNvSpPr>
          <p:nvPr/>
        </p:nvSpPr>
        <p:spPr bwMode="auto">
          <a:xfrm>
            <a:off x="5578475" y="3932238"/>
            <a:ext cx="3840163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smtClean="0">
                <a:solidFill>
                  <a:srgbClr val="000000"/>
                </a:solidFill>
              </a:rPr>
              <a:t>Escape deck 4 in standard version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  <p:sp>
        <p:nvSpPr>
          <p:cNvPr id="5127" name="Rectangle 7"/>
          <p:cNvSpPr>
            <a:spLocks noChangeArrowheads="1"/>
          </p:cNvSpPr>
          <p:nvPr/>
        </p:nvSpPr>
        <p:spPr bwMode="auto">
          <a:xfrm>
            <a:off x="5211763" y="5640388"/>
            <a:ext cx="3840162" cy="942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smtClean="0">
                <a:solidFill>
                  <a:srgbClr val="000000"/>
                </a:solidFill>
              </a:rPr>
              <a:t>Escape deck 4 in vary lifeboats version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252413" y="119063"/>
            <a:ext cx="572293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smtClean="0">
                <a:solidFill>
                  <a:srgbClr val="000000"/>
                </a:solidFill>
              </a:rPr>
              <a:t>Vary lifeboats – 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2339997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Costa Serena</a:t>
            </a:r>
          </a:p>
          <a:p>
            <a:r>
              <a:rPr lang="de-CH" dirty="0" smtClean="0"/>
              <a:t>Fundamental </a:t>
            </a:r>
            <a:r>
              <a:rPr lang="de-CH" dirty="0" err="1" smtClean="0"/>
              <a:t>questions</a:t>
            </a:r>
            <a:endParaRPr lang="de-CH" dirty="0"/>
          </a:p>
          <a:p>
            <a:r>
              <a:rPr lang="de-CH" dirty="0" smtClean="0"/>
              <a:t>Model </a:t>
            </a:r>
            <a:r>
              <a:rPr lang="de-CH" dirty="0" err="1" smtClean="0"/>
              <a:t>and</a:t>
            </a:r>
            <a:r>
              <a:rPr lang="de-CH" dirty="0" smtClean="0"/>
              <a:t> Implementation</a:t>
            </a:r>
            <a:endParaRPr lang="de-CH" dirty="0"/>
          </a:p>
          <a:p>
            <a:r>
              <a:rPr lang="de-CH" dirty="0" err="1" smtClean="0"/>
              <a:t>Results</a:t>
            </a:r>
            <a:r>
              <a:rPr lang="de-CH" dirty="0" smtClean="0"/>
              <a:t> </a:t>
            </a:r>
            <a:r>
              <a:rPr lang="de-CH" dirty="0" err="1" smtClean="0"/>
              <a:t>and</a:t>
            </a:r>
            <a:r>
              <a:rPr lang="de-CH" dirty="0" smtClean="0"/>
              <a:t> </a:t>
            </a:r>
            <a:r>
              <a:rPr lang="de-CH" dirty="0" err="1" smtClean="0"/>
              <a:t>Discussion</a:t>
            </a:r>
            <a:endParaRPr lang="de-CH" dirty="0"/>
          </a:p>
          <a:p>
            <a:r>
              <a:rPr lang="de-CH" dirty="0" smtClean="0"/>
              <a:t>Outlook</a:t>
            </a:r>
          </a:p>
          <a:p>
            <a:r>
              <a:rPr lang="de-CH" dirty="0" err="1" smtClean="0"/>
              <a:t>Questions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>
                <a:solidFill>
                  <a:schemeClr val="tx1"/>
                </a:solidFill>
              </a:rPr>
              <a:t>T</a:t>
            </a:r>
            <a:r>
              <a:rPr lang="de-CH" dirty="0" smtClean="0">
                <a:solidFill>
                  <a:schemeClr val="tx1"/>
                </a:solidFill>
              </a:rPr>
              <a:t>able </a:t>
            </a:r>
            <a:r>
              <a:rPr lang="de-CH" dirty="0" err="1" smtClean="0">
                <a:solidFill>
                  <a:schemeClr val="tx1"/>
                </a:solidFill>
              </a:rPr>
              <a:t>of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contents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178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Slight improvement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065338"/>
            <a:ext cx="7899400" cy="394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149" name="Rectangle 5"/>
          <p:cNvSpPr>
            <a:spLocks noChangeArrowheads="1"/>
          </p:cNvSpPr>
          <p:nvPr/>
        </p:nvSpPr>
        <p:spPr bwMode="auto">
          <a:xfrm>
            <a:off x="252413" y="119063"/>
            <a:ext cx="5722937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smtClean="0">
                <a:solidFill>
                  <a:srgbClr val="000000"/>
                </a:solidFill>
              </a:rPr>
              <a:t>Vary lifeboats – results</a:t>
            </a:r>
          </a:p>
        </p:txBody>
      </p:sp>
    </p:spTree>
    <p:extLst>
      <p:ext uri="{BB962C8B-B14F-4D97-AF65-F5344CB8AC3E}">
        <p14:creationId xmlns:p14="http://schemas.microsoft.com/office/powerpoint/2010/main" val="320740887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1" name="Rectangle 3"/>
          <p:cNvSpPr>
            <a:spLocks noChangeArrowheads="1"/>
          </p:cNvSpPr>
          <p:nvPr/>
        </p:nvSpPr>
        <p:spPr bwMode="auto">
          <a:xfrm>
            <a:off x="639763" y="4022725"/>
            <a:ext cx="7954962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b="1" smtClean="0">
                <a:solidFill>
                  <a:srgbClr val="000000"/>
                </a:solidFill>
              </a:rPr>
              <a:t>Data:</a:t>
            </a:r>
            <a:r>
              <a:rPr lang="en-US" sz="1400" smtClean="0">
                <a:solidFill>
                  <a:srgbClr val="000000"/>
                </a:solidFill>
              </a:rPr>
              <a:t> standard simulation run 3, exit floor 04, t=157.98s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925763"/>
            <a:ext cx="7954962" cy="1098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173" name="Text Box 5"/>
          <p:cNvSpPr txBox="1">
            <a:spLocks noChangeArrowheads="1"/>
          </p:cNvSpPr>
          <p:nvPr/>
        </p:nvSpPr>
        <p:spPr bwMode="auto">
          <a:xfrm>
            <a:off x="457200" y="14827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Long distances for the last passengers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</a:pPr>
            <a:r>
              <a:rPr lang="en-US" sz="4100" b="1" smtClean="0">
                <a:latin typeface="Lucida Sans Unicode" charset="0"/>
              </a:rPr>
              <a:t>Crew command</a:t>
            </a:r>
          </a:p>
        </p:txBody>
      </p:sp>
    </p:spTree>
    <p:extLst>
      <p:ext uri="{BB962C8B-B14F-4D97-AF65-F5344CB8AC3E}">
        <p14:creationId xmlns:p14="http://schemas.microsoft.com/office/powerpoint/2010/main" val="364054352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5" name="Rectangle 3"/>
          <p:cNvSpPr>
            <a:spLocks noChangeArrowheads="1"/>
          </p:cNvSpPr>
          <p:nvPr/>
        </p:nvSpPr>
        <p:spPr bwMode="auto">
          <a:xfrm>
            <a:off x="639763" y="3781425"/>
            <a:ext cx="7954962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smtClean="0">
                <a:solidFill>
                  <a:srgbClr val="000000"/>
                </a:solidFill>
              </a:rPr>
              <a:t>Configuration until 2960 passengers leaved the ship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  <p:sp>
        <p:nvSpPr>
          <p:cNvPr id="8196" name="Text Box 4"/>
          <p:cNvSpPr txBox="1">
            <a:spLocks noChangeArrowheads="1"/>
          </p:cNvSpPr>
          <p:nvPr/>
        </p:nvSpPr>
        <p:spPr bwMode="auto">
          <a:xfrm>
            <a:off x="457200" y="14827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Staff commanding people where to go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Stepwise: Boats in the middle filled first 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550" y="4479925"/>
            <a:ext cx="7659688" cy="1028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" y="2743200"/>
            <a:ext cx="7772400" cy="108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639763" y="5486400"/>
            <a:ext cx="7954962" cy="115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1400" smtClean="0">
                <a:solidFill>
                  <a:srgbClr val="000000"/>
                </a:solidFill>
              </a:rPr>
              <a:t>Configuration after 2960 passengers leaved the ship</a:t>
            </a: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endParaRPr lang="en-US" sz="1400" smtClean="0">
              <a:solidFill>
                <a:srgbClr val="000000"/>
              </a:solidFill>
            </a:endParaRPr>
          </a:p>
        </p:txBody>
      </p:sp>
      <p:sp>
        <p:nvSpPr>
          <p:cNvPr id="8200" name="Rectangle 8"/>
          <p:cNvSpPr>
            <a:spLocks noChangeArrowheads="1"/>
          </p:cNvSpPr>
          <p:nvPr/>
        </p:nvSpPr>
        <p:spPr bwMode="auto">
          <a:xfrm>
            <a:off x="252413" y="119063"/>
            <a:ext cx="64230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smtClean="0">
                <a:solidFill>
                  <a:srgbClr val="000000"/>
                </a:solidFill>
              </a:rPr>
              <a:t>Crew command – our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00893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9219" name="Text Box 3"/>
          <p:cNvSpPr txBox="1">
            <a:spLocks noChangeArrowheads="1"/>
          </p:cNvSpPr>
          <p:nvPr/>
        </p:nvSpPr>
        <p:spPr bwMode="auto">
          <a:xfrm>
            <a:off x="457200" y="11430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Bad performance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Better implementation possible, one by one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sp>
        <p:nvSpPr>
          <p:cNvPr id="9220" name="Rectangle 4"/>
          <p:cNvSpPr>
            <a:spLocks noChangeArrowheads="1"/>
          </p:cNvSpPr>
          <p:nvPr/>
        </p:nvSpPr>
        <p:spPr bwMode="auto">
          <a:xfrm>
            <a:off x="252413" y="119063"/>
            <a:ext cx="6423025" cy="455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defTabSz="457200" fontAlgn="base">
              <a:spcBef>
                <a:spcPct val="0"/>
              </a:spcBef>
              <a:spcAft>
                <a:spcPct val="0"/>
              </a:spcAft>
              <a:buSzPct val="10000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smtClean="0">
                <a:solidFill>
                  <a:srgbClr val="000000"/>
                </a:solidFill>
              </a:rPr>
              <a:t>Crew command – results</a:t>
            </a:r>
          </a:p>
        </p:txBody>
      </p:sp>
      <p:pic>
        <p:nvPicPr>
          <p:cNvPr id="9221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065338"/>
            <a:ext cx="7899400" cy="394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209523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100" b="1"/>
              <a:t>Discussion</a:t>
            </a: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244" name="Text Box 4"/>
          <p:cNvSpPr txBox="1">
            <a:spLocks noChangeArrowheads="1"/>
          </p:cNvSpPr>
          <p:nvPr/>
        </p:nvSpPr>
        <p:spPr bwMode="auto">
          <a:xfrm>
            <a:off x="457200" y="114458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Improvements are possible! 20% time saved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Still potential to be faster...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2065338"/>
            <a:ext cx="7899400" cy="3941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78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Text Box 1"/>
          <p:cNvSpPr txBox="1">
            <a:spLocks noChangeArrowheads="1"/>
          </p:cNvSpPr>
          <p:nvPr/>
        </p:nvSpPr>
        <p:spPr bwMode="auto">
          <a:xfrm>
            <a:off x="457200" y="1481138"/>
            <a:ext cx="8229600" cy="4525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</a:pPr>
            <a:endParaRPr lang="en-GB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ln/>
        </p:spPr>
        <p:txBody>
          <a:bodyPr/>
          <a:lstStyle/>
          <a:p>
            <a:pPr>
              <a:lnSpc>
                <a:spcPct val="100000"/>
              </a:lnSpc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4100" b="1"/>
              <a:t>Outlook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1268" name="Text Box 4"/>
          <p:cNvSpPr txBox="1">
            <a:spLocks noChangeArrowheads="1"/>
          </p:cNvSpPr>
          <p:nvPr/>
        </p:nvSpPr>
        <p:spPr bwMode="auto">
          <a:xfrm>
            <a:off x="457200" y="1482725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 marL="363538" indent="-255588"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1pPr>
            <a:lvl2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2pPr>
            <a:lvl3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3pPr>
            <a:lvl4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4pPr>
            <a:lvl5pPr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363538" algn="l"/>
                <a:tab pos="820738" algn="l"/>
                <a:tab pos="1277938" algn="l"/>
                <a:tab pos="1735138" algn="l"/>
                <a:tab pos="2192338" algn="l"/>
                <a:tab pos="2649538" algn="l"/>
                <a:tab pos="3106738" algn="l"/>
                <a:tab pos="3563938" algn="l"/>
                <a:tab pos="4021138" algn="l"/>
                <a:tab pos="4478338" algn="l"/>
                <a:tab pos="4935538" algn="l"/>
                <a:tab pos="5392738" algn="l"/>
                <a:tab pos="5849938" algn="l"/>
                <a:tab pos="6307138" algn="l"/>
                <a:tab pos="6764338" algn="l"/>
                <a:tab pos="7221538" algn="l"/>
                <a:tab pos="7678738" algn="l"/>
                <a:tab pos="8135938" algn="l"/>
                <a:tab pos="8593138" algn="l"/>
                <a:tab pos="9050338" algn="l"/>
                <a:tab pos="9507538" algn="l"/>
              </a:tabLst>
              <a:defRPr>
                <a:solidFill>
                  <a:srgbClr val="000000"/>
                </a:solidFill>
                <a:latin typeface="Arial" charset="0"/>
                <a:ea typeface="Microsoft YaHei" charset="-122"/>
              </a:defRPr>
            </a:lvl9pPr>
          </a:lstStyle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Comparison to real data sets. 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68000"/>
            </a:pPr>
            <a:r>
              <a:rPr lang="en-US" sz="2700" smtClean="0">
                <a:latin typeface="Lucida Sans Unicode" charset="0"/>
              </a:rPr>
              <a:t>Parameter adjustment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Statistical effort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Clr>
                <a:srgbClr val="2DA2BF"/>
              </a:buClr>
              <a:buSzPct val="68000"/>
              <a:buFont typeface="Wingdings 3" charset="2"/>
              <a:buChar char=""/>
            </a:pPr>
            <a:r>
              <a:rPr lang="en-US" sz="2700" smtClean="0">
                <a:latin typeface="Lucida Sans Unicode" charset="0"/>
              </a:rPr>
              <a:t>Combinations of scenarios</a:t>
            </a:r>
          </a:p>
          <a:p>
            <a:pPr defTabSz="457200" fontAlgn="base">
              <a:spcBef>
                <a:spcPts val="400"/>
              </a:spcBef>
              <a:spcAft>
                <a:spcPct val="0"/>
              </a:spcAft>
              <a:buSzPct val="100000"/>
            </a:pPr>
            <a:endParaRPr lang="en-US" sz="2700" smtClean="0">
              <a:latin typeface="Lucida Sans Unicod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18380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5" descr="Questions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clrChange>
              <a:clrFrom>
                <a:srgbClr val="D2CDCA"/>
              </a:clrFrom>
              <a:clrTo>
                <a:srgbClr val="D2CDCA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83568" y="260648"/>
            <a:ext cx="7916226" cy="55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400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Costa Serena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6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Inhaltsplatzhalter 3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867694"/>
            <a:ext cx="6819900" cy="3752850"/>
          </a:xfrm>
        </p:spPr>
      </p:pic>
    </p:spTree>
    <p:extLst>
      <p:ext uri="{BB962C8B-B14F-4D97-AF65-F5344CB8AC3E}">
        <p14:creationId xmlns:p14="http://schemas.microsoft.com/office/powerpoint/2010/main" val="4156349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09728" indent="0">
              <a:buNone/>
            </a:pPr>
            <a:endParaRPr lang="en-GB" dirty="0" smtClean="0"/>
          </a:p>
          <a:p>
            <a:pPr marL="109728" indent="0">
              <a:buNone/>
            </a:pPr>
            <a:r>
              <a:rPr lang="en-GB" dirty="0" smtClean="0"/>
              <a:t>Does the adjustment of the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Room disposition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Bottlenecks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Rescue boats</a:t>
            </a:r>
          </a:p>
          <a:p>
            <a:pPr>
              <a:buFont typeface="Arial" pitchFamily="34" charset="0"/>
              <a:buChar char="•"/>
            </a:pPr>
            <a:r>
              <a:rPr lang="en-GB" dirty="0" smtClean="0"/>
              <a:t>Passenger flow (controlled flow)</a:t>
            </a:r>
          </a:p>
          <a:p>
            <a:pPr marL="109728" indent="0">
              <a:buNone/>
            </a:pPr>
            <a:r>
              <a:rPr lang="en-GB" dirty="0" smtClean="0"/>
              <a:t>saves evacuation time?</a:t>
            </a: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Fundamental </a:t>
            </a:r>
            <a:r>
              <a:rPr lang="de-CH" dirty="0" err="1" smtClean="0">
                <a:solidFill>
                  <a:schemeClr val="tx1"/>
                </a:solidFill>
              </a:rPr>
              <a:t>Questions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4630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manuela\Documents\GitHub\ship-evacuation\presentation\images\img608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5106" y="1068516"/>
            <a:ext cx="4174682" cy="2071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mit Pfeil 23"/>
          <p:cNvCxnSpPr/>
          <p:nvPr/>
        </p:nvCxnSpPr>
        <p:spPr>
          <a:xfrm flipV="1">
            <a:off x="5576637" y="1700810"/>
            <a:ext cx="249117" cy="60971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Force Model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Ellipse 3"/>
          <p:cNvSpPr/>
          <p:nvPr/>
        </p:nvSpPr>
        <p:spPr>
          <a:xfrm>
            <a:off x="5356171" y="2319564"/>
            <a:ext cx="360040" cy="36004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b="1">
              <a:ln w="12700">
                <a:solidFill>
                  <a:srgbClr val="464646">
                    <a:satMod val="155000"/>
                  </a:srgbClr>
                </a:solidFill>
                <a:prstDash val="solid"/>
              </a:ln>
              <a:solidFill>
                <a:srgbClr val="DEF5FA">
                  <a:tint val="85000"/>
                  <a:satMod val="155000"/>
                </a:srgb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6" name="Textfeld 5"/>
          <p:cNvSpPr txBox="1"/>
          <p:nvPr/>
        </p:nvSpPr>
        <p:spPr>
          <a:xfrm>
            <a:off x="5328248" y="2272755"/>
            <a:ext cx="183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prstClr val="black"/>
                </a:solidFill>
              </a:rPr>
              <a:t>m </a:t>
            </a:r>
            <a:r>
              <a:rPr lang="de-CH" dirty="0" smtClean="0">
                <a:solidFill>
                  <a:srgbClr val="2DA2BF">
                    <a:lumMod val="75000"/>
                  </a:srgbClr>
                </a:solidFill>
              </a:rPr>
              <a:t> j</a:t>
            </a:r>
            <a:endParaRPr lang="en-GB" dirty="0">
              <a:solidFill>
                <a:srgbClr val="2DA2BF">
                  <a:lumMod val="75000"/>
                </a:srgbClr>
              </a:solidFill>
            </a:endParaRPr>
          </a:p>
        </p:txBody>
      </p:sp>
      <p:cxnSp>
        <p:nvCxnSpPr>
          <p:cNvPr id="8" name="Gerade Verbindung mit Pfeil 7"/>
          <p:cNvCxnSpPr/>
          <p:nvPr/>
        </p:nvCxnSpPr>
        <p:spPr>
          <a:xfrm flipH="1" flipV="1">
            <a:off x="5735337" y="2628630"/>
            <a:ext cx="276823" cy="1860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6020949" y="2824520"/>
            <a:ext cx="360040" cy="3600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11" name="Textfeld 10"/>
          <p:cNvSpPr txBox="1"/>
          <p:nvPr/>
        </p:nvSpPr>
        <p:spPr>
          <a:xfrm>
            <a:off x="6012160" y="2838138"/>
            <a:ext cx="8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prstClr val="black"/>
                </a:solidFill>
              </a:rPr>
              <a:t>m  </a:t>
            </a:r>
            <a:r>
              <a:rPr lang="de-CH" dirty="0" smtClean="0">
                <a:solidFill>
                  <a:srgbClr val="00B050"/>
                </a:solidFill>
              </a:rPr>
              <a:t>i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5591590" y="2721634"/>
            <a:ext cx="6208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solidFill>
                  <a:prstClr val="black"/>
                </a:solidFill>
              </a:rPr>
              <a:t>f</a:t>
            </a:r>
            <a:r>
              <a:rPr lang="de-CH" sz="2000" baseline="-25000" dirty="0" err="1" smtClean="0">
                <a:solidFill>
                  <a:prstClr val="black"/>
                </a:solidFill>
              </a:rPr>
              <a:t>ij</a:t>
            </a:r>
            <a:endParaRPr lang="en-GB" sz="2000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4513481" y="762818"/>
            <a:ext cx="288032" cy="297926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cxnSp>
        <p:nvCxnSpPr>
          <p:cNvPr id="14" name="Gerade Verbindung mit Pfeil 13"/>
          <p:cNvCxnSpPr/>
          <p:nvPr/>
        </p:nvCxnSpPr>
        <p:spPr>
          <a:xfrm>
            <a:off x="4932040" y="2473829"/>
            <a:ext cx="360040" cy="225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/>
          <p:cNvSpPr txBox="1"/>
          <p:nvPr/>
        </p:nvSpPr>
        <p:spPr>
          <a:xfrm>
            <a:off x="4915333" y="2499584"/>
            <a:ext cx="6613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dirty="0" err="1">
                <a:solidFill>
                  <a:prstClr val="black"/>
                </a:solidFill>
              </a:rPr>
              <a:t>f</a:t>
            </a:r>
            <a:r>
              <a:rPr lang="de-CH" sz="2000" baseline="-25000" dirty="0" err="1" smtClean="0">
                <a:solidFill>
                  <a:prstClr val="black"/>
                </a:solidFill>
              </a:rPr>
              <a:t>W</a:t>
            </a:r>
            <a:endParaRPr lang="en-GB" sz="2000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19" name="Ellipse 18"/>
          <p:cNvSpPr/>
          <p:nvPr/>
        </p:nvSpPr>
        <p:spPr>
          <a:xfrm>
            <a:off x="5630560" y="690810"/>
            <a:ext cx="1032199" cy="432048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CH" dirty="0" err="1" smtClean="0">
                <a:solidFill>
                  <a:prstClr val="white"/>
                </a:solidFill>
              </a:rPr>
              <a:t>exit</a:t>
            </a:r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20" name="Rechteck 19"/>
          <p:cNvSpPr/>
          <p:nvPr/>
        </p:nvSpPr>
        <p:spPr>
          <a:xfrm rot="5400000">
            <a:off x="4968044" y="442257"/>
            <a:ext cx="288032" cy="929154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1" name="Rechteck 20"/>
          <p:cNvSpPr/>
          <p:nvPr/>
        </p:nvSpPr>
        <p:spPr>
          <a:xfrm rot="5400000">
            <a:off x="7517553" y="-18379"/>
            <a:ext cx="288032" cy="188575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27" name="Textfeld 26"/>
          <p:cNvSpPr txBox="1"/>
          <p:nvPr/>
        </p:nvSpPr>
        <p:spPr>
          <a:xfrm>
            <a:off x="5751052" y="1827498"/>
            <a:ext cx="1290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>
                <a:solidFill>
                  <a:prstClr val="black"/>
                </a:solidFill>
              </a:rPr>
              <a:t>f</a:t>
            </a:r>
            <a:r>
              <a:rPr lang="de-CH" baseline="-25000" dirty="0" err="1" smtClean="0">
                <a:solidFill>
                  <a:prstClr val="black"/>
                </a:solidFill>
              </a:rPr>
              <a:t>D</a:t>
            </a:r>
            <a:endParaRPr lang="en-GB" dirty="0">
              <a:solidFill>
                <a:prstClr val="black"/>
              </a:solidFill>
            </a:endParaRPr>
          </a:p>
          <a:p>
            <a:endParaRPr lang="en-GB" dirty="0">
              <a:solidFill>
                <a:prstClr val="black"/>
              </a:solidFill>
            </a:endParaRPr>
          </a:p>
        </p:txBody>
      </p:sp>
      <p:sp>
        <p:nvSpPr>
          <p:cNvPr id="28" name="Rechteck 27"/>
          <p:cNvSpPr/>
          <p:nvPr/>
        </p:nvSpPr>
        <p:spPr>
          <a:xfrm>
            <a:off x="3995936" y="2505575"/>
            <a:ext cx="441495" cy="85113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9" name="Rechteck 38"/>
          <p:cNvSpPr/>
          <p:nvPr/>
        </p:nvSpPr>
        <p:spPr>
          <a:xfrm>
            <a:off x="3904358" y="1401311"/>
            <a:ext cx="441495" cy="9182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92" y="3193852"/>
            <a:ext cx="4272806" cy="9312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Ellipse 1"/>
          <p:cNvSpPr/>
          <p:nvPr/>
        </p:nvSpPr>
        <p:spPr>
          <a:xfrm>
            <a:off x="4562327" y="1502766"/>
            <a:ext cx="1947728" cy="1936024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prstClr val="white"/>
              </a:soli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5552897" y="335671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err="1" smtClean="0">
                <a:solidFill>
                  <a:srgbClr val="2DA2BF">
                    <a:lumMod val="75000"/>
                  </a:srgbClr>
                </a:solidFill>
              </a:rPr>
              <a:t>cutoff</a:t>
            </a:r>
            <a:endParaRPr lang="en-GB" dirty="0">
              <a:solidFill>
                <a:srgbClr val="2DA2BF">
                  <a:lumMod val="75000"/>
                </a:srgbClr>
              </a:solidFill>
            </a:endParaRPr>
          </a:p>
        </p:txBody>
      </p:sp>
      <p:sp>
        <p:nvSpPr>
          <p:cNvPr id="29" name="Inhaltsplatzhalter 1"/>
          <p:cNvSpPr>
            <a:spLocks noGrp="1"/>
          </p:cNvSpPr>
          <p:nvPr>
            <p:ph idx="1"/>
          </p:nvPr>
        </p:nvSpPr>
        <p:spPr>
          <a:xfrm>
            <a:off x="457200" y="1481328"/>
            <a:ext cx="3848825" cy="5188032"/>
          </a:xfrm>
        </p:spPr>
        <p:txBody>
          <a:bodyPr/>
          <a:lstStyle/>
          <a:p>
            <a:r>
              <a:rPr lang="de-CH" dirty="0" err="1" smtClean="0"/>
              <a:t>continuous</a:t>
            </a:r>
            <a:r>
              <a:rPr lang="de-CH" dirty="0" smtClean="0"/>
              <a:t> </a:t>
            </a:r>
            <a:r>
              <a:rPr lang="de-CH" dirty="0" err="1" smtClean="0"/>
              <a:t>model</a:t>
            </a:r>
            <a:endParaRPr lang="de-CH" dirty="0" smtClean="0"/>
          </a:p>
          <a:p>
            <a:pPr marL="109728" indent="0">
              <a:buNone/>
            </a:pPr>
            <a:endParaRPr lang="de-CH" dirty="0" smtClean="0"/>
          </a:p>
          <a:p>
            <a:r>
              <a:rPr lang="de-CH" dirty="0" err="1" smtClean="0"/>
              <a:t>newton’s</a:t>
            </a:r>
            <a:r>
              <a:rPr lang="de-CH" dirty="0" smtClean="0"/>
              <a:t> </a:t>
            </a:r>
            <a:r>
              <a:rPr lang="de-CH" dirty="0" err="1" smtClean="0"/>
              <a:t>law</a:t>
            </a:r>
            <a:endParaRPr lang="de-CH" dirty="0" smtClean="0"/>
          </a:p>
          <a:p>
            <a:endParaRPr lang="de-CH" dirty="0"/>
          </a:p>
          <a:p>
            <a:endParaRPr lang="de-CH" dirty="0" smtClean="0"/>
          </a:p>
          <a:p>
            <a:endParaRPr lang="de-CH" dirty="0"/>
          </a:p>
          <a:p>
            <a:endParaRPr lang="en-GB" dirty="0"/>
          </a:p>
        </p:txBody>
      </p:sp>
      <p:sp>
        <p:nvSpPr>
          <p:cNvPr id="30" name="Ellipse 29"/>
          <p:cNvSpPr/>
          <p:nvPr/>
        </p:nvSpPr>
        <p:spPr>
          <a:xfrm>
            <a:off x="7596336" y="2150663"/>
            <a:ext cx="360040" cy="3600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7236296" y="3398742"/>
            <a:ext cx="360040" cy="360040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sp>
        <p:nvSpPr>
          <p:cNvPr id="32" name="Textfeld 31"/>
          <p:cNvSpPr txBox="1"/>
          <p:nvPr/>
        </p:nvSpPr>
        <p:spPr>
          <a:xfrm>
            <a:off x="7232879" y="3389450"/>
            <a:ext cx="8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prstClr val="black"/>
                </a:solidFill>
              </a:rPr>
              <a:t>m  </a:t>
            </a:r>
            <a:endParaRPr lang="en-GB" dirty="0">
              <a:solidFill>
                <a:srgbClr val="00B050"/>
              </a:solidFill>
            </a:endParaRPr>
          </a:p>
        </p:txBody>
      </p:sp>
      <p:sp>
        <p:nvSpPr>
          <p:cNvPr id="33" name="Textfeld 32"/>
          <p:cNvSpPr txBox="1"/>
          <p:nvPr/>
        </p:nvSpPr>
        <p:spPr>
          <a:xfrm>
            <a:off x="7596336" y="2141371"/>
            <a:ext cx="85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dirty="0" smtClean="0">
                <a:solidFill>
                  <a:prstClr val="black"/>
                </a:solidFill>
              </a:rPr>
              <a:t>m  </a:t>
            </a:r>
            <a:endParaRPr lang="en-GB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31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27" grpId="0"/>
      <p:bldP spid="2" grpId="0" animBg="1"/>
      <p:bldP spid="7" grpId="0"/>
      <p:bldP spid="2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481328"/>
            <a:ext cx="5338936" cy="4539960"/>
          </a:xfrm>
        </p:spPr>
        <p:txBody>
          <a:bodyPr/>
          <a:lstStyle/>
          <a:p>
            <a:r>
              <a:rPr lang="de-CH" dirty="0" err="1" smtClean="0"/>
              <a:t>general</a:t>
            </a:r>
            <a:r>
              <a:rPr lang="de-CH" dirty="0" smtClean="0"/>
              <a:t> </a:t>
            </a:r>
            <a:r>
              <a:rPr lang="de-CH" dirty="0" err="1" smtClean="0"/>
              <a:t>code</a:t>
            </a:r>
            <a:r>
              <a:rPr lang="de-CH" dirty="0" smtClean="0"/>
              <a:t> </a:t>
            </a:r>
            <a:r>
              <a:rPr lang="de-CH" dirty="0" err="1" smtClean="0"/>
              <a:t>adjustments</a:t>
            </a:r>
            <a:endParaRPr lang="de-CH" dirty="0" smtClean="0"/>
          </a:p>
          <a:p>
            <a:r>
              <a:rPr lang="de-CH" dirty="0" err="1" smtClean="0"/>
              <a:t>difficulties</a:t>
            </a:r>
            <a:endParaRPr lang="de-CH" dirty="0" smtClean="0"/>
          </a:p>
          <a:p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>
                <a:solidFill>
                  <a:schemeClr val="tx1"/>
                </a:solidFill>
              </a:rPr>
              <a:t>Implementation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4464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323528" y="1484784"/>
            <a:ext cx="8496944" cy="5040560"/>
          </a:xfrm>
        </p:spPr>
        <p:txBody>
          <a:bodyPr/>
          <a:lstStyle/>
          <a:p>
            <a:r>
              <a:rPr lang="de-CH" dirty="0" err="1" smtClean="0"/>
              <a:t>exit-floor</a:t>
            </a:r>
            <a:endParaRPr lang="en-GB" dirty="0" smtClean="0"/>
          </a:p>
          <a:p>
            <a:r>
              <a:rPr lang="de-CH" dirty="0" err="1" smtClean="0"/>
              <a:t>differ</a:t>
            </a:r>
            <a:r>
              <a:rPr lang="de-CH" dirty="0" smtClean="0"/>
              <a:t> </a:t>
            </a:r>
            <a:r>
              <a:rPr lang="de-CH" dirty="0" err="1" smtClean="0"/>
              <a:t>exits</a:t>
            </a:r>
            <a:r>
              <a:rPr lang="de-CH" dirty="0" smtClean="0"/>
              <a:t> </a:t>
            </a:r>
            <a:r>
              <a:rPr lang="de-CH" dirty="0" err="1" smtClean="0"/>
              <a:t>by</a:t>
            </a:r>
            <a:r>
              <a:rPr lang="de-CH" dirty="0" smtClean="0"/>
              <a:t> </a:t>
            </a:r>
            <a:r>
              <a:rPr lang="de-CH" dirty="0" err="1" smtClean="0"/>
              <a:t>number</a:t>
            </a:r>
            <a:endParaRPr lang="de-CH" dirty="0" smtClean="0"/>
          </a:p>
          <a:p>
            <a:r>
              <a:rPr lang="de-CH" dirty="0" err="1" smtClean="0"/>
              <a:t>close</a:t>
            </a:r>
            <a:r>
              <a:rPr lang="de-CH" dirty="0" smtClean="0"/>
              <a:t> </a:t>
            </a:r>
            <a:r>
              <a:rPr lang="de-CH" dirty="0" err="1" smtClean="0"/>
              <a:t>exits</a:t>
            </a:r>
            <a:r>
              <a:rPr lang="de-CH" dirty="0" smtClean="0"/>
              <a:t> </a:t>
            </a:r>
            <a:r>
              <a:rPr lang="de-CH" dirty="0" err="1" smtClean="0"/>
              <a:t>during</a:t>
            </a:r>
            <a:r>
              <a:rPr lang="de-CH" dirty="0" smtClean="0"/>
              <a:t> </a:t>
            </a:r>
            <a:r>
              <a:rPr lang="de-CH" dirty="0" err="1" smtClean="0"/>
              <a:t>simulation</a:t>
            </a:r>
            <a:endParaRPr lang="de-CH" dirty="0" smtClean="0"/>
          </a:p>
          <a:p>
            <a:r>
              <a:rPr lang="de-CH" dirty="0" smtClean="0"/>
              <a:t>limited </a:t>
            </a:r>
            <a:r>
              <a:rPr lang="de-CH" dirty="0" err="1" smtClean="0"/>
              <a:t>number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</a:t>
            </a:r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can</a:t>
            </a:r>
            <a:r>
              <a:rPr lang="de-CH" dirty="0" smtClean="0"/>
              <a:t> </a:t>
            </a:r>
            <a:r>
              <a:rPr lang="de-CH" dirty="0" err="1" smtClean="0"/>
              <a:t>exit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code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adjustment</a:t>
            </a:r>
            <a:r>
              <a:rPr lang="de-CH" dirty="0" smtClean="0">
                <a:solidFill>
                  <a:schemeClr val="tx1"/>
                </a:solidFill>
              </a:rPr>
              <a:t> - </a:t>
            </a:r>
            <a:r>
              <a:rPr lang="de-CH" dirty="0" err="1" smtClean="0">
                <a:solidFill>
                  <a:schemeClr val="tx1"/>
                </a:solidFill>
              </a:rPr>
              <a:t>exits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1026" name="Picture 2" descr="C:\Users\manuela\Documents\GitHub\ship-evacuation\presentation\images\shipdeck_4_with_number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6" y="4149080"/>
            <a:ext cx="9088438" cy="1262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/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5453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57200" y="1481328"/>
            <a:ext cx="4883373" cy="4764368"/>
          </a:xfrm>
        </p:spPr>
        <p:txBody>
          <a:bodyPr/>
          <a:lstStyle/>
          <a:p>
            <a:r>
              <a:rPr lang="de-CH" dirty="0" err="1" smtClean="0"/>
              <a:t>stair</a:t>
            </a:r>
            <a:r>
              <a:rPr lang="de-CH" dirty="0" smtClean="0"/>
              <a:t> </a:t>
            </a:r>
            <a:r>
              <a:rPr lang="de-CH" dirty="0" err="1" smtClean="0"/>
              <a:t>area</a:t>
            </a:r>
            <a:endParaRPr lang="de-CH" dirty="0" smtClean="0"/>
          </a:p>
          <a:p>
            <a:r>
              <a:rPr lang="de-CH" dirty="0" smtClean="0"/>
              <a:t>high </a:t>
            </a:r>
            <a:r>
              <a:rPr lang="de-CH" dirty="0" err="1" smtClean="0"/>
              <a:t>density</a:t>
            </a:r>
            <a:r>
              <a:rPr lang="de-CH" dirty="0" smtClean="0"/>
              <a:t> </a:t>
            </a:r>
            <a:r>
              <a:rPr lang="de-CH" dirty="0" err="1" smtClean="0"/>
              <a:t>of</a:t>
            </a:r>
            <a:r>
              <a:rPr lang="de-CH" dirty="0" smtClean="0"/>
              <a:t>  </a:t>
            </a:r>
            <a:r>
              <a:rPr lang="de-CH" dirty="0" err="1" smtClean="0"/>
              <a:t>agents</a:t>
            </a:r>
            <a:endParaRPr lang="de-CH" dirty="0" smtClean="0"/>
          </a:p>
          <a:p>
            <a:r>
              <a:rPr lang="de-CH" dirty="0" err="1" smtClean="0"/>
              <a:t>agents</a:t>
            </a:r>
            <a:r>
              <a:rPr lang="de-CH" dirty="0" smtClean="0"/>
              <a:t> </a:t>
            </a:r>
            <a:r>
              <a:rPr lang="de-CH" dirty="0" err="1" smtClean="0"/>
              <a:t>are</a:t>
            </a:r>
            <a:r>
              <a:rPr lang="de-CH" dirty="0" smtClean="0"/>
              <a:t> stuck in wall</a:t>
            </a:r>
          </a:p>
          <a:p>
            <a:endParaRPr lang="de-CH" dirty="0" smtClean="0"/>
          </a:p>
          <a:p>
            <a:pPr marL="109728" indent="0">
              <a:buNone/>
            </a:pPr>
            <a:endParaRPr lang="de-CH" dirty="0" smtClean="0"/>
          </a:p>
          <a:p>
            <a:r>
              <a:rPr lang="de-CH" dirty="0" err="1" smtClean="0"/>
              <a:t>random</a:t>
            </a:r>
            <a:r>
              <a:rPr lang="de-CH" dirty="0" smtClean="0"/>
              <a:t> </a:t>
            </a:r>
            <a:r>
              <a:rPr lang="de-CH" dirty="0" err="1" smtClean="0"/>
              <a:t>velocity</a:t>
            </a:r>
            <a:r>
              <a:rPr lang="de-CH" dirty="0" smtClean="0"/>
              <a:t> </a:t>
            </a:r>
            <a:r>
              <a:rPr lang="de-CH" dirty="0" err="1" smtClean="0"/>
              <a:t>to</a:t>
            </a:r>
            <a:r>
              <a:rPr lang="de-CH" dirty="0" smtClean="0"/>
              <a:t> </a:t>
            </a:r>
            <a:r>
              <a:rPr lang="de-CH" dirty="0" err="1" smtClean="0"/>
              <a:t>get</a:t>
            </a:r>
            <a:r>
              <a:rPr lang="de-CH" dirty="0" smtClean="0"/>
              <a:t> out </a:t>
            </a:r>
            <a:r>
              <a:rPr lang="de-CH" dirty="0" err="1" smtClean="0"/>
              <a:t>of</a:t>
            </a:r>
            <a:r>
              <a:rPr lang="de-CH" dirty="0" smtClean="0"/>
              <a:t> wall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>
                <a:solidFill>
                  <a:schemeClr val="tx1"/>
                </a:solidFill>
              </a:rPr>
              <a:t>difficulty</a:t>
            </a:r>
            <a:r>
              <a:rPr lang="de-CH" dirty="0" smtClean="0">
                <a:solidFill>
                  <a:schemeClr val="tx1"/>
                </a:solidFill>
              </a:rPr>
              <a:t> - </a:t>
            </a:r>
            <a:r>
              <a:rPr lang="de-CH" dirty="0" err="1" smtClean="0">
                <a:solidFill>
                  <a:schemeClr val="tx1"/>
                </a:solidFill>
              </a:rPr>
              <a:t>clogging</a:t>
            </a:r>
            <a:r>
              <a:rPr lang="de-CH" dirty="0" smtClean="0">
                <a:solidFill>
                  <a:schemeClr val="tx1"/>
                </a:solidFill>
              </a:rPr>
              <a:t> </a:t>
            </a:r>
            <a:r>
              <a:rPr lang="de-CH" dirty="0" err="1" smtClean="0">
                <a:solidFill>
                  <a:schemeClr val="tx1"/>
                </a:solidFill>
              </a:rPr>
              <a:t>agents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Picture 2"/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4019" b="89720" l="0" r="100000">
                        <a14:backgroundMark x1="15486" y1="6542" x2="15486" y2="6542"/>
                        <a14:backgroundMark x1="12336" y1="40187" x2="12336" y2="40187"/>
                      </a14:backgroundRemoval>
                    </a14:imgEffect>
                    <a14:imgEffect>
                      <a14:sharpenSoften amount="-50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7" y="6245696"/>
            <a:ext cx="2191118" cy="612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C:\Users\manuela\Documents\GitHub\ship-evacuation\presentation\images\IMG-20121214-WA000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50" y="1844996"/>
            <a:ext cx="30861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Pfeil nach unten 3"/>
          <p:cNvSpPr/>
          <p:nvPr/>
        </p:nvSpPr>
        <p:spPr>
          <a:xfrm>
            <a:off x="2222895" y="3044960"/>
            <a:ext cx="548905" cy="648072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prstClr val="white"/>
              </a:solidFill>
            </a:endParaRPr>
          </a:p>
        </p:txBody>
      </p:sp>
      <p:pic>
        <p:nvPicPr>
          <p:cNvPr id="2055" name="Picture 7" descr="C:\Users\manuela\Documents\GitHub\ship-evacuation\presentation\images\IMG-20121214-WA0001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2473" y="1963265"/>
            <a:ext cx="3649662" cy="2811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3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de-CH" dirty="0" smtClean="0">
                <a:solidFill>
                  <a:schemeClr val="tx1"/>
                </a:solidFill>
              </a:rPr>
              <a:t>Deck </a:t>
            </a:r>
            <a:r>
              <a:rPr lang="de-CH" dirty="0" err="1" smtClean="0">
                <a:solidFill>
                  <a:schemeClr val="tx1"/>
                </a:solidFill>
              </a:rPr>
              <a:t>Conversion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2151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750" y="6245225"/>
            <a:ext cx="219075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21510" name="Object 6"/>
          <p:cNvGraphicFramePr>
            <a:graphicFrameLocks noChangeAspect="1"/>
          </p:cNvGraphicFramePr>
          <p:nvPr/>
        </p:nvGraphicFramePr>
        <p:xfrm>
          <a:off x="6011863" y="1844675"/>
          <a:ext cx="1851025" cy="2478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5" imgW="561747" imgH="752305" progId="AcroExch.Document.7">
                  <p:embed/>
                </p:oleObj>
              </mc:Choice>
              <mc:Fallback>
                <p:oleObj name="Acrobat Document" r:id="rId5" imgW="561747" imgH="752305" progId="AcroExch.Document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11863" y="1844675"/>
                        <a:ext cx="1851025" cy="2478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1513" name="Picture 7" descr="deckconversion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7313" y="3789363"/>
            <a:ext cx="2871787" cy="21558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21514" name="Picture 8" descr="Decksetup Kopie - Kopie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39750" y="2205038"/>
            <a:ext cx="2808288" cy="2254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6758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Deimos">
  <a:themeElements>
    <a:clrScheme name="Deimos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Lucida Sans Unicode"/>
        <a:ea typeface="Microsoft YaHei"/>
        <a:cs typeface=""/>
      </a:majorFont>
      <a:minorFont>
        <a:latin typeface="Lucida Sans Unicode"/>
        <a:ea typeface="Microsoft YaHei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ea typeface="Microsoft YaHei" charset="-122"/>
          </a:defRPr>
        </a:defPPr>
      </a:lstStyle>
    </a:lnDef>
  </a:objectDefaults>
  <a:extraClrSchemeLst>
    <a:extraClrScheme>
      <a:clrScheme name="Larissa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arissa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arissa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eimo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Deimo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3.xml><?xml version="1.0" encoding="utf-8"?>
<a:themeOverride xmlns:a="http://schemas.openxmlformats.org/drawingml/2006/main">
  <a:clrScheme name="Deimo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4.xml><?xml version="1.0" encoding="utf-8"?>
<a:themeOverride xmlns:a="http://schemas.openxmlformats.org/drawingml/2006/main">
  <a:clrScheme name="Deimos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745</Words>
  <Application>Microsoft Office PowerPoint</Application>
  <PresentationFormat>Bildschirmpräsentation (4:3)</PresentationFormat>
  <Paragraphs>159</Paragraphs>
  <Slides>26</Slides>
  <Notes>14</Notes>
  <HiddenSlides>0</HiddenSlides>
  <MMClips>0</MMClips>
  <ScaleCrop>false</ScaleCrop>
  <HeadingPairs>
    <vt:vector size="6" baseType="variant">
      <vt:variant>
        <vt:lpstr>Design</vt:lpstr>
      </vt:variant>
      <vt:variant>
        <vt:i4>4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1" baseType="lpstr">
      <vt:lpstr>Deimos</vt:lpstr>
      <vt:lpstr>1_Deimos</vt:lpstr>
      <vt:lpstr>2_Deimos</vt:lpstr>
      <vt:lpstr>Larissa</vt:lpstr>
      <vt:lpstr>Acrobat Document</vt:lpstr>
      <vt:lpstr>Modeling of a passenger ship evacuation</vt:lpstr>
      <vt:lpstr>Table of contents</vt:lpstr>
      <vt:lpstr>Costa Serena</vt:lpstr>
      <vt:lpstr>Fundamental Questions</vt:lpstr>
      <vt:lpstr>Force Model</vt:lpstr>
      <vt:lpstr>Implementation</vt:lpstr>
      <vt:lpstr>code adjustment - exits</vt:lpstr>
      <vt:lpstr>difficulty - clogging agents</vt:lpstr>
      <vt:lpstr>Deck Conversion</vt:lpstr>
      <vt:lpstr>Deck Similarities and Reduction</vt:lpstr>
      <vt:lpstr>PowerPoint-Präsentation</vt:lpstr>
      <vt:lpstr>standard</vt:lpstr>
      <vt:lpstr>standard</vt:lpstr>
      <vt:lpstr>Bottlenecks</vt:lpstr>
      <vt:lpstr>Added stairs</vt:lpstr>
      <vt:lpstr>added stairs</vt:lpstr>
      <vt:lpstr>added stairs</vt:lpstr>
      <vt:lpstr>Vary lifeboats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Discussion</vt:lpstr>
      <vt:lpstr>Outlook</vt:lpstr>
      <vt:lpstr>PowerPoint-Präsentation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manuela</dc:creator>
  <cp:lastModifiedBy>manuela</cp:lastModifiedBy>
  <cp:revision>43</cp:revision>
  <dcterms:created xsi:type="dcterms:W3CDTF">2012-12-16T08:55:27Z</dcterms:created>
  <dcterms:modified xsi:type="dcterms:W3CDTF">2012-12-18T10:36:02Z</dcterms:modified>
</cp:coreProperties>
</file>